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8" r:id="rId2"/>
    <p:sldId id="342" r:id="rId3"/>
    <p:sldId id="345" r:id="rId4"/>
    <p:sldId id="327" r:id="rId5"/>
    <p:sldId id="306" r:id="rId6"/>
    <p:sldId id="363" r:id="rId7"/>
    <p:sldId id="378" r:id="rId8"/>
    <p:sldId id="386" r:id="rId9"/>
    <p:sldId id="370" r:id="rId10"/>
    <p:sldId id="368" r:id="rId11"/>
    <p:sldId id="367" r:id="rId12"/>
    <p:sldId id="383" r:id="rId13"/>
    <p:sldId id="384" r:id="rId14"/>
    <p:sldId id="387" r:id="rId15"/>
    <p:sldId id="385" r:id="rId16"/>
    <p:sldId id="375" r:id="rId17"/>
    <p:sldId id="374" r:id="rId18"/>
    <p:sldId id="299" r:id="rId19"/>
    <p:sldId id="283" r:id="rId20"/>
    <p:sldId id="284" r:id="rId21"/>
    <p:sldId id="291" r:id="rId22"/>
    <p:sldId id="388" r:id="rId23"/>
    <p:sldId id="389" r:id="rId24"/>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842"/>
    <a:srgbClr val="000000"/>
    <a:srgbClr val="74B942"/>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84"/>
    <p:restoredTop sz="96234"/>
  </p:normalViewPr>
  <p:slideViewPr>
    <p:cSldViewPr snapToGrid="0">
      <p:cViewPr varScale="1">
        <p:scale>
          <a:sx n="104" d="100"/>
          <a:sy n="104" d="100"/>
        </p:scale>
        <p:origin x="232" y="720"/>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05.03.25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C131E-6A5F-7C4D-B446-5120FAFA46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14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3</a:t>
            </a:fld>
            <a:endParaRPr lang="en-DE"/>
          </a:p>
        </p:txBody>
      </p:sp>
    </p:spTree>
    <p:extLst>
      <p:ext uri="{BB962C8B-B14F-4D97-AF65-F5344CB8AC3E}">
        <p14:creationId xmlns:p14="http://schemas.microsoft.com/office/powerpoint/2010/main" val="3616419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33CD67DB-857B-73E8-F16D-7CC66B0A5DD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519B4D7F-C743-3C1D-AA6B-2ED48EE9CAB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9D11F517-7F35-DAF6-372D-1705C36CF4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F9CAB446-221A-D67F-8903-BDD404F8E1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8" name="Picture 2" descr="Logo Cosmic Interacting Matters">
            <a:extLst>
              <a:ext uri="{FF2B5EF4-FFF2-40B4-BE49-F238E27FC236}">
                <a16:creationId xmlns:a16="http://schemas.microsoft.com/office/drawing/2014/main" id="{C2CB87B3-C0DA-FF60-7FB8-2045C2D3DA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10" name="Picture 2" descr="Logo Cosmic Interacting Matters">
            <a:extLst>
              <a:ext uri="{FF2B5EF4-FFF2-40B4-BE49-F238E27FC236}">
                <a16:creationId xmlns:a16="http://schemas.microsoft.com/office/drawing/2014/main" id="{0ED62DBB-9305-092B-FFC6-F094B6B1C1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6" name="Picture 2" descr="Logo Cosmic Interacting Matters">
            <a:extLst>
              <a:ext uri="{FF2B5EF4-FFF2-40B4-BE49-F238E27FC236}">
                <a16:creationId xmlns:a16="http://schemas.microsoft.com/office/drawing/2014/main" id="{E0A7FD25-72C0-2918-F737-EE0D726A130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5" name="Picture 2" descr="Logo Cosmic Interacting Matters">
            <a:extLst>
              <a:ext uri="{FF2B5EF4-FFF2-40B4-BE49-F238E27FC236}">
                <a16:creationId xmlns:a16="http://schemas.microsoft.com/office/drawing/2014/main" id="{B33E750D-0C0B-9000-E568-BCE975147CC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8" name="Picture 2" descr="Logo Cosmic Interacting Matters">
            <a:extLst>
              <a:ext uri="{FF2B5EF4-FFF2-40B4-BE49-F238E27FC236}">
                <a16:creationId xmlns:a16="http://schemas.microsoft.com/office/drawing/2014/main" id="{53C689B2-DE4C-4376-98F2-8194D3FA2E3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8" name="Picture 2" descr="Logo Cosmic Interacting Matters">
            <a:extLst>
              <a:ext uri="{FF2B5EF4-FFF2-40B4-BE49-F238E27FC236}">
                <a16:creationId xmlns:a16="http://schemas.microsoft.com/office/drawing/2014/main" id="{3389A7BD-7594-CCD9-9432-4B9D43029CB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hyperlink" Target="https://github.com/tudo-astroparticlephysics/funfolding" TargetMode="External"/><Relationship Id="rId5" Type="http://schemas.openxmlformats.org/officeDocument/2006/relationships/image" Target="../media/image200.png"/><Relationship Id="rId10" Type="http://schemas.openxmlformats.org/officeDocument/2006/relationships/image" Target="../media/image25.png"/><Relationship Id="rId4" Type="http://schemas.openxmlformats.org/officeDocument/2006/relationships/image" Target="../media/image190.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The-Ludwig/PANAMA"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0.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mceq-project/MCEq"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arxiv.org/pdf/2502.10951" TargetMode="External"/><Relationship Id="rId4" Type="http://schemas.openxmlformats.org/officeDocument/2006/relationships/hyperlink" Target="https://github.com/The-Ludwig/PANAM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BF7C6-E70A-4333-7CA1-AB64968880F2}"/>
              </a:ext>
            </a:extLst>
          </p:cNvPr>
          <p:cNvSpPr>
            <a:spLocks noGrp="1"/>
          </p:cNvSpPr>
          <p:nvPr>
            <p:ph type="ctrTitle"/>
          </p:nvPr>
        </p:nvSpPr>
        <p:spPr>
          <a:xfrm>
            <a:off x="7464613" y="318052"/>
            <a:ext cx="4583007" cy="4355021"/>
          </a:xfrm>
        </p:spPr>
        <p:txBody>
          <a:bodyPr anchor="b">
            <a:normAutofit/>
          </a:bodyPr>
          <a:lstStyle/>
          <a:p>
            <a:pPr marL="35488" marR="35488" algn="r" defTabSz="863399">
              <a:buClr>
                <a:srgbClr val="719F33"/>
              </a:buClr>
              <a:buFont typeface="Akkurat-Bold"/>
              <a:defRPr sz="1800">
                <a:uFillTx/>
              </a:defRPr>
            </a:pP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Exploring</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High-Energy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Atmospheric</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Muons</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with</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IceCube</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Investigating</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Prompt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Normalization</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and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Unfolding</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the</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Flux</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dirty="0">
                <a:solidFill>
                  <a:schemeClr val="tx2"/>
                </a:solidFill>
                <a:uFill>
                  <a:solidFill>
                    <a:srgbClr val="84B819"/>
                  </a:solidFill>
                </a:uFill>
                <a:latin typeface="+mn-lt"/>
                <a:ea typeface="Akkurat-Bold"/>
                <a:cs typeface="Arial" panose="020B0604020202020204" pitchFamily="34" charset="0"/>
                <a:sym typeface="Akkurat-Bold"/>
              </a:rPr>
              <a:t>Pascal Gutjahr </a:t>
            </a:r>
            <a:endParaRPr lang="de-DE" sz="3200" b="1" dirty="0">
              <a:solidFill>
                <a:schemeClr val="tx2"/>
              </a:solidFill>
              <a:uFill>
                <a:solidFill>
                  <a:srgbClr val="84B819"/>
                </a:solidFill>
              </a:uFill>
              <a:latin typeface="+mn-lt"/>
              <a:ea typeface="Akkurat-Bold"/>
              <a:cs typeface="Arial" panose="020B0604020202020204" pitchFamily="34" charset="0"/>
              <a:sym typeface="Akkurat-Bold"/>
            </a:endParaRPr>
          </a:p>
        </p:txBody>
      </p:sp>
      <p:sp>
        <p:nvSpPr>
          <p:cNvPr id="3" name="Untertitel 2">
            <a:extLst>
              <a:ext uri="{FF2B5EF4-FFF2-40B4-BE49-F238E27FC236}">
                <a16:creationId xmlns:a16="http://schemas.microsoft.com/office/drawing/2014/main" id="{5E804686-9488-A564-C2A9-0B97E26692FC}"/>
              </a:ext>
            </a:extLst>
          </p:cNvPr>
          <p:cNvSpPr>
            <a:spLocks noGrp="1"/>
          </p:cNvSpPr>
          <p:nvPr>
            <p:ph type="subTitle" idx="1"/>
          </p:nvPr>
        </p:nvSpPr>
        <p:spPr>
          <a:xfrm>
            <a:off x="5516880" y="4651147"/>
            <a:ext cx="6530740" cy="1076408"/>
          </a:xfrm>
        </p:spPr>
        <p:txBody>
          <a:bodyPr anchor="t">
            <a:normAutofit fontScale="77500" lnSpcReduction="20000"/>
          </a:bodyPr>
          <a:lstStyle/>
          <a:p>
            <a:pPr algn="r"/>
            <a:endParaRPr lang="de-DE" b="1" dirty="0">
              <a:solidFill>
                <a:schemeClr val="tx2"/>
              </a:solidFill>
              <a:uFill>
                <a:solidFill>
                  <a:srgbClr val="84B819"/>
                </a:solidFill>
              </a:uFill>
              <a:ea typeface="Akkurat-Bold"/>
              <a:cs typeface="Arial" pitchFamily="34" charset="0"/>
              <a:sym typeface="Akkurat-Bold"/>
            </a:endParaRPr>
          </a:p>
          <a:p>
            <a:pPr algn="r"/>
            <a:r>
              <a:rPr lang="de-DE" sz="2800" b="1" dirty="0">
                <a:solidFill>
                  <a:schemeClr val="tx2"/>
                </a:solidFill>
                <a:uFill>
                  <a:solidFill>
                    <a:srgbClr val="84B819"/>
                  </a:solidFill>
                </a:uFill>
                <a:cs typeface="Arial" pitchFamily="34" charset="0"/>
                <a:sym typeface="Akkurat-Bold"/>
              </a:rPr>
              <a:t> </a:t>
            </a:r>
          </a:p>
          <a:p>
            <a:pPr algn="r"/>
            <a:r>
              <a:rPr lang="de-DE" sz="2800" b="1" dirty="0">
                <a:solidFill>
                  <a:schemeClr val="tx2"/>
                </a:solidFill>
                <a:uFill>
                  <a:solidFill>
                    <a:srgbClr val="84B819"/>
                  </a:solidFill>
                </a:uFill>
                <a:cs typeface="Arial" pitchFamily="34" charset="0"/>
                <a:sym typeface="Akkurat-Bold"/>
              </a:rPr>
              <a:t>March 18, 2025</a:t>
            </a:r>
            <a:endParaRPr lang="en-US" sz="2800" dirty="0">
              <a:solidFill>
                <a:schemeClr val="tx2"/>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3DE7D6CE-5AAC-3CF6-CCD9-A64A79920E9E}"/>
              </a:ext>
            </a:extLst>
          </p:cNvPr>
          <p:cNvPicPr>
            <a:picLocks noChangeAspect="1"/>
          </p:cNvPicPr>
          <p:nvPr/>
        </p:nvPicPr>
        <p:blipFill rotWithShape="1">
          <a:blip r:embed="rId3"/>
          <a:srcRect t="5208" r="-1" b="277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feld 5">
            <a:extLst>
              <a:ext uri="{FF2B5EF4-FFF2-40B4-BE49-F238E27FC236}">
                <a16:creationId xmlns:a16="http://schemas.microsoft.com/office/drawing/2014/main" id="{26AC9AA2-A630-3F8B-77FC-9577B3625308}"/>
              </a:ext>
            </a:extLst>
          </p:cNvPr>
          <p:cNvSpPr txBox="1"/>
          <p:nvPr/>
        </p:nvSpPr>
        <p:spPr>
          <a:xfrm>
            <a:off x="0" y="6642546"/>
            <a:ext cx="72923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Source: NASA</a:t>
            </a:r>
          </a:p>
        </p:txBody>
      </p:sp>
      <p:pic>
        <p:nvPicPr>
          <p:cNvPr id="4" name="Picture 3">
            <a:extLst>
              <a:ext uri="{FF2B5EF4-FFF2-40B4-BE49-F238E27FC236}">
                <a16:creationId xmlns:a16="http://schemas.microsoft.com/office/drawing/2014/main" id="{251A5766-9843-872C-7BEA-6F4CDD7BB8B5}"/>
              </a:ext>
            </a:extLst>
          </p:cNvPr>
          <p:cNvPicPr>
            <a:picLocks noChangeAspect="1"/>
          </p:cNvPicPr>
          <p:nvPr/>
        </p:nvPicPr>
        <p:blipFill>
          <a:blip r:embed="rId4"/>
          <a:stretch>
            <a:fillRect/>
          </a:stretch>
        </p:blipFill>
        <p:spPr>
          <a:xfrm>
            <a:off x="9667462" y="110534"/>
            <a:ext cx="937332" cy="280670"/>
          </a:xfrm>
          <a:prstGeom prst="rect">
            <a:avLst/>
          </a:prstGeom>
          <a:noFill/>
        </p:spPr>
      </p:pic>
      <p:pic>
        <p:nvPicPr>
          <p:cNvPr id="8" name="Picture 7" descr="A black and white logo&#10;&#10;Description automatically generated">
            <a:extLst>
              <a:ext uri="{FF2B5EF4-FFF2-40B4-BE49-F238E27FC236}">
                <a16:creationId xmlns:a16="http://schemas.microsoft.com/office/drawing/2014/main" id="{8659823C-E4F7-7F38-0F72-A0F4EF08C3B2}"/>
              </a:ext>
            </a:extLst>
          </p:cNvPr>
          <p:cNvPicPr>
            <a:picLocks noChangeAspect="1"/>
          </p:cNvPicPr>
          <p:nvPr/>
        </p:nvPicPr>
        <p:blipFill>
          <a:blip r:embed="rId5"/>
          <a:stretch>
            <a:fillRect/>
          </a:stretch>
        </p:blipFill>
        <p:spPr>
          <a:xfrm>
            <a:off x="9039168" y="100693"/>
            <a:ext cx="490013" cy="300351"/>
          </a:xfrm>
          <a:prstGeom prst="rect">
            <a:avLst/>
          </a:prstGeom>
        </p:spPr>
      </p:pic>
      <p:pic>
        <p:nvPicPr>
          <p:cNvPr id="11" name="Picture 10">
            <a:extLst>
              <a:ext uri="{FF2B5EF4-FFF2-40B4-BE49-F238E27FC236}">
                <a16:creationId xmlns:a16="http://schemas.microsoft.com/office/drawing/2014/main" id="{BC0E6EA8-BC62-32CC-BF59-92E3C0072434}"/>
              </a:ext>
            </a:extLst>
          </p:cNvPr>
          <p:cNvPicPr>
            <a:picLocks noChangeAspect="1"/>
          </p:cNvPicPr>
          <p:nvPr/>
        </p:nvPicPr>
        <p:blipFill>
          <a:blip r:embed="rId6"/>
          <a:stretch>
            <a:fillRect/>
          </a:stretch>
        </p:blipFill>
        <p:spPr>
          <a:xfrm>
            <a:off x="7148795" y="-45239"/>
            <a:ext cx="1929631" cy="592214"/>
          </a:xfrm>
          <a:prstGeom prst="rect">
            <a:avLst/>
          </a:prstGeom>
        </p:spPr>
      </p:pic>
      <p:pic>
        <p:nvPicPr>
          <p:cNvPr id="13" name="Picture 12" descr="A logo for a company&#10;&#10;AI-generated content may be incorrect.">
            <a:extLst>
              <a:ext uri="{FF2B5EF4-FFF2-40B4-BE49-F238E27FC236}">
                <a16:creationId xmlns:a16="http://schemas.microsoft.com/office/drawing/2014/main" id="{D67B321A-EABB-337C-9926-5CB1EC0E295C}"/>
              </a:ext>
            </a:extLst>
          </p:cNvPr>
          <p:cNvPicPr>
            <a:picLocks noChangeAspect="1"/>
          </p:cNvPicPr>
          <p:nvPr/>
        </p:nvPicPr>
        <p:blipFill>
          <a:blip r:embed="rId7"/>
          <a:srcRect l="8712" t="24598" r="6773" b="24593"/>
          <a:stretch/>
        </p:blipFill>
        <p:spPr>
          <a:xfrm>
            <a:off x="7464613" y="5485325"/>
            <a:ext cx="4910267" cy="1549825"/>
          </a:xfrm>
          <a:prstGeom prst="rect">
            <a:avLst/>
          </a:prstGeom>
          <a:effectLst>
            <a:softEdge rad="327332"/>
          </a:effectLst>
        </p:spPr>
      </p:pic>
    </p:spTree>
    <p:extLst>
      <p:ext uri="{BB962C8B-B14F-4D97-AF65-F5344CB8AC3E}">
        <p14:creationId xmlns:p14="http://schemas.microsoft.com/office/powerpoint/2010/main" val="1812689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F335-0DF1-5E81-EE42-EF5E9D6BA8FD}"/>
              </a:ext>
            </a:extLst>
          </p:cNvPr>
          <p:cNvSpPr>
            <a:spLocks noGrp="1"/>
          </p:cNvSpPr>
          <p:nvPr>
            <p:ph type="title"/>
          </p:nvPr>
        </p:nvSpPr>
        <p:spPr/>
        <p:txBody>
          <a:bodyPr/>
          <a:lstStyle/>
          <a:p>
            <a:r>
              <a:rPr lang="en-DE"/>
              <a:t>Poisson </a:t>
            </a:r>
            <a:r>
              <a:rPr lang="de-DE" dirty="0"/>
              <a:t>L</a:t>
            </a:r>
            <a:r>
              <a:rPr lang="en-DE"/>
              <a:t>ikelihood </a:t>
            </a:r>
            <a:r>
              <a:rPr lang="de-DE" dirty="0"/>
              <a:t>F</a:t>
            </a:r>
            <a:r>
              <a:rPr lang="en-DE"/>
              <a:t>it</a:t>
            </a:r>
            <a:endParaRPr lang="en-DE" dirty="0"/>
          </a:p>
        </p:txBody>
      </p:sp>
      <p:sp>
        <p:nvSpPr>
          <p:cNvPr id="4" name="Date Placeholder 3">
            <a:extLst>
              <a:ext uri="{FF2B5EF4-FFF2-40B4-BE49-F238E27FC236}">
                <a16:creationId xmlns:a16="http://schemas.microsoft.com/office/drawing/2014/main" id="{FF554441-40EA-3F7B-BFB6-484497EF0B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B2466FF-C984-D087-6784-649291658C9F}"/>
              </a:ext>
            </a:extLst>
          </p:cNvPr>
          <p:cNvSpPr>
            <a:spLocks noGrp="1"/>
          </p:cNvSpPr>
          <p:nvPr>
            <p:ph type="sldNum" sz="quarter" idx="12"/>
          </p:nvPr>
        </p:nvSpPr>
        <p:spPr/>
        <p:txBody>
          <a:bodyPr/>
          <a:lstStyle/>
          <a:p>
            <a:fld id="{CD8304E6-5469-594D-85BC-E468E92D2243}" type="slidenum">
              <a:rPr lang="en-US" smtClean="0"/>
              <a:t>10</a:t>
            </a:fld>
            <a:endParaRPr lang="en-US"/>
          </a:p>
        </p:txBody>
      </p:sp>
      <p:sp>
        <p:nvSpPr>
          <p:cNvPr id="3" name="TextBox 2">
            <a:extLst>
              <a:ext uri="{FF2B5EF4-FFF2-40B4-BE49-F238E27FC236}">
                <a16:creationId xmlns:a16="http://schemas.microsoft.com/office/drawing/2014/main" id="{AA34C1D8-32F5-BB63-A663-0F1DFC0A60F5}"/>
              </a:ext>
            </a:extLst>
          </p:cNvPr>
          <p:cNvSpPr txBox="1"/>
          <p:nvPr/>
        </p:nvSpPr>
        <p:spPr>
          <a:xfrm>
            <a:off x="429322" y="5742741"/>
            <a:ext cx="5384800" cy="369332"/>
          </a:xfrm>
          <a:prstGeom prst="rect">
            <a:avLst/>
          </a:prstGeom>
          <a:noFill/>
        </p:spPr>
        <p:txBody>
          <a:bodyPr wrap="square" rtlCol="0">
            <a:spAutoFit/>
          </a:bodyPr>
          <a:lstStyle/>
          <a:p>
            <a:pPr marL="285750" indent="-285750">
              <a:buFont typeface="Wingdings" pitchFamily="2" charset="2"/>
              <a:buChar char="Ø"/>
            </a:pPr>
            <a:r>
              <a:rPr lang="en-DE" dirty="0">
                <a:solidFill>
                  <a:schemeClr val="accent6"/>
                </a:solidFill>
              </a:rPr>
              <a:t>Tagging allows scaling of prompt by factor n</a:t>
            </a:r>
            <a:r>
              <a:rPr lang="en-DE" baseline="-25000" dirty="0">
                <a:solidFill>
                  <a:schemeClr val="accent6"/>
                </a:solidFill>
              </a:rPr>
              <a:t>pr</a:t>
            </a:r>
            <a:endParaRPr lang="en-DE" dirty="0">
              <a:solidFill>
                <a:schemeClr val="accent6"/>
              </a:solidFill>
            </a:endParaRPr>
          </a:p>
        </p:txBody>
      </p:sp>
      <p:sp>
        <p:nvSpPr>
          <p:cNvPr id="9" name="TextBox 8">
            <a:extLst>
              <a:ext uri="{FF2B5EF4-FFF2-40B4-BE49-F238E27FC236}">
                <a16:creationId xmlns:a16="http://schemas.microsoft.com/office/drawing/2014/main" id="{364E1505-EF38-8641-F02C-8ED80204E683}"/>
              </a:ext>
            </a:extLst>
          </p:cNvPr>
          <p:cNvSpPr txBox="1"/>
          <p:nvPr/>
        </p:nvSpPr>
        <p:spPr>
          <a:xfrm>
            <a:off x="9448800" y="136525"/>
            <a:ext cx="2743200"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pic>
        <p:nvPicPr>
          <p:cNvPr id="6" name="Picture 5">
            <a:extLst>
              <a:ext uri="{FF2B5EF4-FFF2-40B4-BE49-F238E27FC236}">
                <a16:creationId xmlns:a16="http://schemas.microsoft.com/office/drawing/2014/main" id="{DAA23221-2778-C0B7-BA30-18FAB679528A}"/>
              </a:ext>
            </a:extLst>
          </p:cNvPr>
          <p:cNvPicPr>
            <a:picLocks noChangeAspect="1"/>
          </p:cNvPicPr>
          <p:nvPr/>
        </p:nvPicPr>
        <p:blipFill>
          <a:blip r:embed="rId2"/>
          <a:stretch>
            <a:fillRect/>
          </a:stretch>
        </p:blipFill>
        <p:spPr>
          <a:xfrm>
            <a:off x="139263" y="1400611"/>
            <a:ext cx="5674859" cy="4233625"/>
          </a:xfrm>
          <a:prstGeom prst="rect">
            <a:avLst/>
          </a:prstGeom>
        </p:spPr>
      </p:pic>
      <p:pic>
        <p:nvPicPr>
          <p:cNvPr id="8" name="Picture 7">
            <a:extLst>
              <a:ext uri="{FF2B5EF4-FFF2-40B4-BE49-F238E27FC236}">
                <a16:creationId xmlns:a16="http://schemas.microsoft.com/office/drawing/2014/main" id="{A923762E-F6E1-9B1A-3108-EFBF19FE4797}"/>
              </a:ext>
            </a:extLst>
          </p:cNvPr>
          <p:cNvPicPr>
            <a:picLocks noChangeAspect="1"/>
          </p:cNvPicPr>
          <p:nvPr/>
        </p:nvPicPr>
        <p:blipFill>
          <a:blip r:embed="rId3"/>
          <a:stretch>
            <a:fillRect/>
          </a:stretch>
        </p:blipFill>
        <p:spPr>
          <a:xfrm>
            <a:off x="6777295" y="2258243"/>
            <a:ext cx="4234006" cy="3935135"/>
          </a:xfrm>
          <a:prstGeom prst="rect">
            <a:avLst/>
          </a:prstGeom>
        </p:spPr>
      </p:pic>
      <p:sp>
        <p:nvSpPr>
          <p:cNvPr id="10" name="TextBox 9">
            <a:extLst>
              <a:ext uri="{FF2B5EF4-FFF2-40B4-BE49-F238E27FC236}">
                <a16:creationId xmlns:a16="http://schemas.microsoft.com/office/drawing/2014/main" id="{70C4A64C-0A71-7757-1D30-BC454D4D4BEF}"/>
              </a:ext>
            </a:extLst>
          </p:cNvPr>
          <p:cNvSpPr txBox="1"/>
          <p:nvPr/>
        </p:nvSpPr>
        <p:spPr>
          <a:xfrm>
            <a:off x="7781702" y="6153214"/>
            <a:ext cx="3636145" cy="646331"/>
          </a:xfrm>
          <a:prstGeom prst="rect">
            <a:avLst/>
          </a:prstGeom>
          <a:noFill/>
        </p:spPr>
        <p:txBody>
          <a:bodyPr wrap="square" rtlCol="0">
            <a:spAutoFit/>
          </a:bodyPr>
          <a:lstStyle/>
          <a:p>
            <a:pPr marL="285750" indent="-285750">
              <a:buFont typeface="Wingdings" pitchFamily="2" charset="2"/>
              <a:buChar char="Ø"/>
            </a:pPr>
            <a:r>
              <a:rPr lang="en-GB" dirty="0">
                <a:solidFill>
                  <a:schemeClr val="accent6"/>
                </a:solidFill>
              </a:rPr>
              <a:t>B</a:t>
            </a:r>
            <a:r>
              <a:rPr lang="en-DE" dirty="0">
                <a:solidFill>
                  <a:schemeClr val="accent6"/>
                </a:solidFill>
              </a:rPr>
              <a:t>ias starts at a prompt normalization of 0.1</a:t>
            </a:r>
          </a:p>
        </p:txBody>
      </p:sp>
      <p:pic>
        <p:nvPicPr>
          <p:cNvPr id="11" name="Picture 10">
            <a:extLst>
              <a:ext uri="{FF2B5EF4-FFF2-40B4-BE49-F238E27FC236}">
                <a16:creationId xmlns:a16="http://schemas.microsoft.com/office/drawing/2014/main" id="{3A969BFF-FFBF-AB0E-32BD-4D288BC8A2A6}"/>
              </a:ext>
            </a:extLst>
          </p:cNvPr>
          <p:cNvPicPr>
            <a:picLocks noChangeAspect="1"/>
          </p:cNvPicPr>
          <p:nvPr/>
        </p:nvPicPr>
        <p:blipFill>
          <a:blip r:embed="rId4"/>
          <a:stretch>
            <a:fillRect/>
          </a:stretch>
        </p:blipFill>
        <p:spPr>
          <a:xfrm>
            <a:off x="6375940" y="1186713"/>
            <a:ext cx="5670550" cy="367444"/>
          </a:xfrm>
          <a:prstGeom prst="rect">
            <a:avLst/>
          </a:prstGeom>
        </p:spPr>
      </p:pic>
      <p:pic>
        <p:nvPicPr>
          <p:cNvPr id="12" name="Picture 11">
            <a:extLst>
              <a:ext uri="{FF2B5EF4-FFF2-40B4-BE49-F238E27FC236}">
                <a16:creationId xmlns:a16="http://schemas.microsoft.com/office/drawing/2014/main" id="{33BF3E18-1D50-4965-46D8-4FECBA93F399}"/>
              </a:ext>
            </a:extLst>
          </p:cNvPr>
          <p:cNvPicPr>
            <a:picLocks noChangeAspect="1"/>
          </p:cNvPicPr>
          <p:nvPr/>
        </p:nvPicPr>
        <p:blipFill>
          <a:blip r:embed="rId5"/>
          <a:stretch>
            <a:fillRect/>
          </a:stretch>
        </p:blipFill>
        <p:spPr>
          <a:xfrm>
            <a:off x="6375940" y="1601656"/>
            <a:ext cx="5069273" cy="743633"/>
          </a:xfrm>
          <a:prstGeom prst="rect">
            <a:avLst/>
          </a:prstGeom>
        </p:spPr>
      </p:pic>
    </p:spTree>
    <p:extLst>
      <p:ext uri="{BB962C8B-B14F-4D97-AF65-F5344CB8AC3E}">
        <p14:creationId xmlns:p14="http://schemas.microsoft.com/office/powerpoint/2010/main" val="3191567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7172-7359-5C8B-19B5-C51B2CC2C898}"/>
              </a:ext>
            </a:extLst>
          </p:cNvPr>
          <p:cNvSpPr>
            <a:spLocks noGrp="1"/>
          </p:cNvSpPr>
          <p:nvPr>
            <p:ph type="title"/>
          </p:nvPr>
        </p:nvSpPr>
        <p:spPr/>
        <p:txBody>
          <a:bodyPr/>
          <a:lstStyle/>
          <a:p>
            <a:r>
              <a:rPr lang="en-DE"/>
              <a:t>Discovery </a:t>
            </a:r>
            <a:r>
              <a:rPr lang="de-DE" dirty="0"/>
              <a:t>P</a:t>
            </a:r>
            <a:r>
              <a:rPr lang="en-DE"/>
              <a:t>otential and </a:t>
            </a:r>
            <a:r>
              <a:rPr lang="de-DE" dirty="0"/>
              <a:t>S</a:t>
            </a:r>
            <a:r>
              <a:rPr lang="en-DE"/>
              <a:t>ensitivity</a:t>
            </a:r>
            <a:endParaRPr lang="en-DE" dirty="0"/>
          </a:p>
        </p:txBody>
      </p:sp>
      <p:sp>
        <p:nvSpPr>
          <p:cNvPr id="4" name="Date Placeholder 3">
            <a:extLst>
              <a:ext uri="{FF2B5EF4-FFF2-40B4-BE49-F238E27FC236}">
                <a16:creationId xmlns:a16="http://schemas.microsoft.com/office/drawing/2014/main" id="{5A26C7EF-F222-0C8D-1E54-8FC56E159D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04FC3CD-7016-A6FC-D8F4-E9B26E9BC762}"/>
              </a:ext>
            </a:extLst>
          </p:cNvPr>
          <p:cNvSpPr>
            <a:spLocks noGrp="1"/>
          </p:cNvSpPr>
          <p:nvPr>
            <p:ph type="sldNum" sz="quarter" idx="12"/>
          </p:nvPr>
        </p:nvSpPr>
        <p:spPr/>
        <p:txBody>
          <a:bodyPr/>
          <a:lstStyle/>
          <a:p>
            <a:fld id="{CD8304E6-5469-594D-85BC-E468E92D2243}" type="slidenum">
              <a:rPr lang="en-US" smtClean="0"/>
              <a:t>11</a:t>
            </a:fld>
            <a:endParaRPr lang="en-US"/>
          </a:p>
        </p:txBody>
      </p:sp>
      <p:sp>
        <p:nvSpPr>
          <p:cNvPr id="8" name="TextBox 7">
            <a:extLst>
              <a:ext uri="{FF2B5EF4-FFF2-40B4-BE49-F238E27FC236}">
                <a16:creationId xmlns:a16="http://schemas.microsoft.com/office/drawing/2014/main" id="{AA71ED94-43C7-4063-695C-0609409D7AD8}"/>
              </a:ext>
            </a:extLst>
          </p:cNvPr>
          <p:cNvSpPr txBox="1"/>
          <p:nvPr/>
        </p:nvSpPr>
        <p:spPr>
          <a:xfrm>
            <a:off x="589933" y="1512583"/>
            <a:ext cx="4567685" cy="3970318"/>
          </a:xfrm>
          <a:prstGeom prst="rect">
            <a:avLst/>
          </a:prstGeom>
          <a:noFill/>
        </p:spPr>
        <p:txBody>
          <a:bodyPr wrap="square" rtlCol="0">
            <a:spAutoFit/>
          </a:bodyPr>
          <a:lstStyle/>
          <a:p>
            <a:r>
              <a:rPr lang="en-DE" dirty="0"/>
              <a:t>Expectation for 1 year:</a:t>
            </a:r>
          </a:p>
          <a:p>
            <a:pPr marL="285750" indent="-285750">
              <a:buFont typeface="Arial" panose="020B0604020202020204" pitchFamily="34" charset="0"/>
              <a:buChar char="•"/>
            </a:pPr>
            <a:r>
              <a:rPr lang="en-DE" dirty="0"/>
              <a:t>5 sigma discovery potential: 0.102 ± 0.005</a:t>
            </a:r>
          </a:p>
          <a:p>
            <a:pPr marL="285750" indent="-285750">
              <a:buFont typeface="Arial" panose="020B0604020202020204" pitchFamily="34" charset="0"/>
              <a:buChar char="•"/>
            </a:pPr>
            <a:r>
              <a:rPr lang="en-GB" dirty="0"/>
              <a:t>S</a:t>
            </a:r>
            <a:r>
              <a:rPr lang="en-DE" dirty="0"/>
              <a:t>ensitivity: 0.024 ± 0.001</a:t>
            </a:r>
          </a:p>
          <a:p>
            <a:pPr marL="285750" indent="-285750">
              <a:buFont typeface="Arial" panose="020B0604020202020204" pitchFamily="34" charset="0"/>
              <a:buChar char="•"/>
            </a:pPr>
            <a:endParaRPr lang="en-DE" dirty="0"/>
          </a:p>
          <a:p>
            <a:r>
              <a:rPr lang="en-DE" dirty="0"/>
              <a:t>Expectation for 10 years:</a:t>
            </a:r>
          </a:p>
          <a:p>
            <a:pPr marL="285750" indent="-285750">
              <a:buFont typeface="Arial" panose="020B0604020202020204" pitchFamily="34" charset="0"/>
              <a:buChar char="•"/>
            </a:pPr>
            <a:r>
              <a:rPr lang="en-DE" dirty="0"/>
              <a:t>5 sigma discovery potential: 0.032 ± 0.001</a:t>
            </a:r>
          </a:p>
          <a:p>
            <a:pPr marL="285750" indent="-285750">
              <a:buFont typeface="Arial" panose="020B0604020202020204" pitchFamily="34" charset="0"/>
              <a:buChar char="•"/>
            </a:pPr>
            <a:r>
              <a:rPr lang="en-GB" dirty="0"/>
              <a:t>S</a:t>
            </a:r>
            <a:r>
              <a:rPr lang="en-DE" dirty="0"/>
              <a:t>ensitivity: 0.007 ± 0.000</a:t>
            </a:r>
          </a:p>
          <a:p>
            <a:pPr marL="285750" indent="-285750">
              <a:buFont typeface="Arial" panose="020B0604020202020204" pitchFamily="34" charset="0"/>
              <a:buChar char="•"/>
            </a:pPr>
            <a:endParaRPr lang="en-DE" dirty="0"/>
          </a:p>
          <a:p>
            <a:r>
              <a:rPr lang="en-DE" dirty="0">
                <a:solidFill>
                  <a:schemeClr val="accent6"/>
                </a:solidFill>
              </a:rPr>
              <a:t>Caution:</a:t>
            </a:r>
          </a:p>
          <a:p>
            <a:pPr marL="285750" indent="-285750">
              <a:buFont typeface="Arial" panose="020B0604020202020204" pitchFamily="34" charset="0"/>
              <a:buChar char="•"/>
            </a:pPr>
            <a:r>
              <a:rPr lang="en-DE" dirty="0"/>
              <a:t>Limited MC statistics -&gt; events are oversampled in pseudo dataset</a:t>
            </a:r>
          </a:p>
          <a:p>
            <a:pPr marL="285750" indent="-285750">
              <a:buFont typeface="Arial" panose="020B0604020202020204" pitchFamily="34" charset="0"/>
              <a:buChar char="•"/>
            </a:pPr>
            <a:r>
              <a:rPr lang="en-DE" dirty="0"/>
              <a:t>No systematics</a:t>
            </a:r>
          </a:p>
          <a:p>
            <a:r>
              <a:rPr lang="en-DE"/>
              <a:t> </a:t>
            </a:r>
            <a:endParaRPr lang="en-DE" dirty="0"/>
          </a:p>
          <a:p>
            <a:endParaRPr lang="en-DE" dirty="0"/>
          </a:p>
        </p:txBody>
      </p:sp>
      <p:sp>
        <p:nvSpPr>
          <p:cNvPr id="3" name="TextBox 2">
            <a:extLst>
              <a:ext uri="{FF2B5EF4-FFF2-40B4-BE49-F238E27FC236}">
                <a16:creationId xmlns:a16="http://schemas.microsoft.com/office/drawing/2014/main" id="{61BF066D-43BD-4193-FB76-1A8AF9A4B41F}"/>
              </a:ext>
            </a:extLst>
          </p:cNvPr>
          <p:cNvSpPr txBox="1"/>
          <p:nvPr/>
        </p:nvSpPr>
        <p:spPr>
          <a:xfrm>
            <a:off x="9448800" y="136525"/>
            <a:ext cx="2743200"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pic>
        <p:nvPicPr>
          <p:cNvPr id="6" name="Picture 5">
            <a:extLst>
              <a:ext uri="{FF2B5EF4-FFF2-40B4-BE49-F238E27FC236}">
                <a16:creationId xmlns:a16="http://schemas.microsoft.com/office/drawing/2014/main" id="{4DD8E962-955C-F192-4F30-6D19A89A47AC}"/>
              </a:ext>
            </a:extLst>
          </p:cNvPr>
          <p:cNvPicPr>
            <a:picLocks noChangeAspect="1"/>
          </p:cNvPicPr>
          <p:nvPr/>
        </p:nvPicPr>
        <p:blipFill>
          <a:blip r:embed="rId2"/>
          <a:stretch>
            <a:fillRect/>
          </a:stretch>
        </p:blipFill>
        <p:spPr>
          <a:xfrm>
            <a:off x="5229058" y="1164086"/>
            <a:ext cx="6748463" cy="5034568"/>
          </a:xfrm>
          <a:prstGeom prst="rect">
            <a:avLst/>
          </a:prstGeom>
        </p:spPr>
      </p:pic>
    </p:spTree>
    <p:extLst>
      <p:ext uri="{BB962C8B-B14F-4D97-AF65-F5344CB8AC3E}">
        <p14:creationId xmlns:p14="http://schemas.microsoft.com/office/powerpoint/2010/main" val="4092712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98EB-B8F0-3372-0163-7EC4075F3F1D}"/>
              </a:ext>
            </a:extLst>
          </p:cNvPr>
          <p:cNvSpPr>
            <a:spLocks noGrp="1"/>
          </p:cNvSpPr>
          <p:nvPr>
            <p:ph type="ctrTitle"/>
          </p:nvPr>
        </p:nvSpPr>
        <p:spPr/>
        <p:txBody>
          <a:bodyPr/>
          <a:lstStyle/>
          <a:p>
            <a:r>
              <a:rPr lang="en-DE" dirty="0"/>
              <a:t>Unfolding</a:t>
            </a:r>
          </a:p>
        </p:txBody>
      </p:sp>
      <p:sp>
        <p:nvSpPr>
          <p:cNvPr id="3" name="Subtitle 2">
            <a:extLst>
              <a:ext uri="{FF2B5EF4-FFF2-40B4-BE49-F238E27FC236}">
                <a16:creationId xmlns:a16="http://schemas.microsoft.com/office/drawing/2014/main" id="{3D978CF6-B348-AE36-40F3-C0D298694A47}"/>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8CB257F4-7902-ECA6-6A7A-1A308E488D6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1A304EF-916B-B9BF-9607-285CFACFD151}"/>
              </a:ext>
            </a:extLst>
          </p:cNvPr>
          <p:cNvSpPr>
            <a:spLocks noGrp="1"/>
          </p:cNvSpPr>
          <p:nvPr>
            <p:ph type="sldNum" sz="quarter" idx="12"/>
          </p:nvPr>
        </p:nvSpPr>
        <p:spPr/>
        <p:txBody>
          <a:bodyPr/>
          <a:lstStyle/>
          <a:p>
            <a:fld id="{CD8304E6-5469-594D-85BC-E468E92D2243}" type="slidenum">
              <a:rPr lang="en-US" smtClean="0"/>
              <a:t>12</a:t>
            </a:fld>
            <a:endParaRPr lang="en-US"/>
          </a:p>
        </p:txBody>
      </p:sp>
    </p:spTree>
    <p:extLst>
      <p:ext uri="{BB962C8B-B14F-4D97-AF65-F5344CB8AC3E}">
        <p14:creationId xmlns:p14="http://schemas.microsoft.com/office/powerpoint/2010/main" val="662589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76A1-47C2-188D-7518-995BD3DA5B8E}"/>
              </a:ext>
            </a:extLst>
          </p:cNvPr>
          <p:cNvSpPr>
            <a:spLocks noGrp="1"/>
          </p:cNvSpPr>
          <p:nvPr>
            <p:ph type="title"/>
          </p:nvPr>
        </p:nvSpPr>
        <p:spPr/>
        <p:txBody>
          <a:bodyPr/>
          <a:lstStyle/>
          <a:p>
            <a:r>
              <a:rPr lang="en-DE" dirty="0"/>
              <a:t>Unfolding in </a:t>
            </a:r>
            <a:r>
              <a:rPr lang="en-DE"/>
              <a:t>a </a:t>
            </a:r>
            <a:r>
              <a:rPr lang="de-DE" dirty="0"/>
              <a:t>N</a:t>
            </a:r>
            <a:r>
              <a:rPr lang="en-DE"/>
              <a:t>utshell </a:t>
            </a:r>
            <a:endParaRPr lang="en-DE" dirty="0"/>
          </a:p>
        </p:txBody>
      </p:sp>
      <p:pic>
        <p:nvPicPr>
          <p:cNvPr id="7" name="Content Placeholder 6" descr="A diagram of different types of data&#10;&#10;Description automatically generated with medium confidence">
            <a:extLst>
              <a:ext uri="{FF2B5EF4-FFF2-40B4-BE49-F238E27FC236}">
                <a16:creationId xmlns:a16="http://schemas.microsoft.com/office/drawing/2014/main" id="{C77007E1-8785-7F3A-156C-C5AE2469688E}"/>
              </a:ext>
            </a:extLst>
          </p:cNvPr>
          <p:cNvPicPr>
            <a:picLocks noGrp="1" noChangeAspect="1"/>
          </p:cNvPicPr>
          <p:nvPr>
            <p:ph idx="1"/>
          </p:nvPr>
        </p:nvPicPr>
        <p:blipFill>
          <a:blip r:embed="rId2"/>
          <a:stretch>
            <a:fillRect/>
          </a:stretch>
        </p:blipFill>
        <p:spPr>
          <a:xfrm>
            <a:off x="538480" y="2940149"/>
            <a:ext cx="4259163" cy="3136057"/>
          </a:xfrm>
        </p:spPr>
      </p:pic>
      <p:sp>
        <p:nvSpPr>
          <p:cNvPr id="4" name="Date Placeholder 3">
            <a:extLst>
              <a:ext uri="{FF2B5EF4-FFF2-40B4-BE49-F238E27FC236}">
                <a16:creationId xmlns:a16="http://schemas.microsoft.com/office/drawing/2014/main" id="{0AB79D1B-2469-00E8-25BE-11197AEB050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2EC3E9-9157-BD9D-15A3-575977770991}"/>
              </a:ext>
            </a:extLst>
          </p:cNvPr>
          <p:cNvSpPr>
            <a:spLocks noGrp="1"/>
          </p:cNvSpPr>
          <p:nvPr>
            <p:ph type="sldNum" sz="quarter" idx="12"/>
          </p:nvPr>
        </p:nvSpPr>
        <p:spPr/>
        <p:txBody>
          <a:bodyPr/>
          <a:lstStyle/>
          <a:p>
            <a:fld id="{CD8304E6-5469-594D-85BC-E468E92D2243}" type="slidenum">
              <a:rPr lang="en-US" smtClean="0"/>
              <a:t>13</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E19DA1-8437-AAF9-F142-545F11A36ABA}"/>
                  </a:ext>
                </a:extLst>
              </p:cNvPr>
              <p:cNvSpPr txBox="1"/>
              <p:nvPr/>
            </p:nvSpPr>
            <p:spPr>
              <a:xfrm>
                <a:off x="741869" y="1465916"/>
                <a:ext cx="3846887" cy="834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7030A0"/>
                          </a:solidFill>
                          <a:latin typeface="Cambria Math" panose="02040503050406030204" pitchFamily="18" charset="0"/>
                        </a:rPr>
                        <m:t>𝑔</m:t>
                      </m:r>
                      <m:d>
                        <m:dPr>
                          <m:ctrlPr>
                            <a:rPr lang="de-DE" b="0" i="1" smtClean="0">
                              <a:solidFill>
                                <a:srgbClr val="7030A0"/>
                              </a:solidFill>
                              <a:latin typeface="Cambria Math" panose="02040503050406030204" pitchFamily="18" charset="0"/>
                            </a:rPr>
                          </m:ctrlPr>
                        </m:dPr>
                        <m:e>
                          <m:r>
                            <a:rPr lang="de-DE" b="0" i="1" smtClean="0">
                              <a:solidFill>
                                <a:srgbClr val="7030A0"/>
                              </a:solidFill>
                              <a:latin typeface="Cambria Math" panose="02040503050406030204" pitchFamily="18" charset="0"/>
                            </a:rPr>
                            <m:t>𝑦</m:t>
                          </m:r>
                        </m:e>
                      </m:d>
                      <m:r>
                        <a:rPr lang="de-DE" b="0" i="1" smtClean="0">
                          <a:latin typeface="Cambria Math" panose="02040503050406030204" pitchFamily="18" charset="0"/>
                        </a:rPr>
                        <m:t>= </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𝐸</m:t>
                          </m:r>
                          <m:r>
                            <a:rPr lang="de-DE" b="0" i="1" baseline="-25000" smtClean="0">
                              <a:latin typeface="Cambria Math" panose="02040503050406030204" pitchFamily="18" charset="0"/>
                            </a:rPr>
                            <m:t>0</m:t>
                          </m:r>
                        </m:sub>
                        <m:sup>
                          <m:r>
                            <a:rPr lang="de-DE" b="0" i="1" smtClean="0">
                              <a:latin typeface="Cambria Math" panose="02040503050406030204" pitchFamily="18" charset="0"/>
                            </a:rPr>
                            <m:t>𝐸</m:t>
                          </m:r>
                          <m:r>
                            <a:rPr lang="de-DE" b="0" i="1" baseline="-25000" smtClean="0">
                              <a:latin typeface="Cambria Math" panose="02040503050406030204" pitchFamily="18" charset="0"/>
                            </a:rPr>
                            <m:t>1</m:t>
                          </m:r>
                        </m:sup>
                        <m:e>
                          <m:r>
                            <a:rPr lang="de-DE" b="0" i="1" smtClean="0">
                              <a:solidFill>
                                <a:srgbClr val="0070C0"/>
                              </a:solidFill>
                              <a:latin typeface="Cambria Math" panose="02040503050406030204" pitchFamily="18" charset="0"/>
                            </a:rPr>
                            <m:t>𝐴</m:t>
                          </m:r>
                          <m:d>
                            <m:dPr>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𝐸</m:t>
                              </m:r>
                              <m:r>
                                <a:rPr lang="de-DE" b="0" i="1" baseline="-25000" smtClean="0">
                                  <a:solidFill>
                                    <a:srgbClr val="0070C0"/>
                                  </a:solidFill>
                                  <a:latin typeface="Cambria Math" panose="02040503050406030204" pitchFamily="18" charset="0"/>
                                </a:rPr>
                                <m:t>µ </m:t>
                              </m:r>
                              <m:r>
                                <a:rPr lang="de-DE" b="0" i="1" smtClean="0">
                                  <a:solidFill>
                                    <a:srgbClr val="0070C0"/>
                                  </a:solidFill>
                                  <a:latin typeface="Cambria Math" panose="02040503050406030204" pitchFamily="18" charset="0"/>
                                </a:rPr>
                                <m:t>, </m:t>
                              </m:r>
                              <m:r>
                                <a:rPr lang="de-DE" b="0" i="1" smtClean="0">
                                  <a:solidFill>
                                    <a:srgbClr val="0070C0"/>
                                  </a:solidFill>
                                  <a:latin typeface="Cambria Math" panose="02040503050406030204" pitchFamily="18" charset="0"/>
                                </a:rPr>
                                <m:t>𝑦</m:t>
                              </m:r>
                            </m:e>
                          </m:d>
                          <m:r>
                            <a:rPr lang="de-DE" b="0" i="1" smtClean="0">
                              <a:solidFill>
                                <a:srgbClr val="74B942"/>
                              </a:solidFill>
                              <a:latin typeface="Cambria Math" panose="02040503050406030204" pitchFamily="18" charset="0"/>
                            </a:rPr>
                            <m:t>𝑓</m:t>
                          </m:r>
                          <m:d>
                            <m:dPr>
                              <m:ctrlPr>
                                <a:rPr lang="de-DE" b="0" i="1" smtClean="0">
                                  <a:solidFill>
                                    <a:srgbClr val="74B942"/>
                                  </a:solidFill>
                                  <a:latin typeface="Cambria Math" panose="02040503050406030204" pitchFamily="18" charset="0"/>
                                </a:rPr>
                              </m:ctrlPr>
                            </m:dPr>
                            <m:e>
                              <m:r>
                                <a:rPr lang="de-DE" b="0" i="1" smtClean="0">
                                  <a:solidFill>
                                    <a:srgbClr val="74B942"/>
                                  </a:solidFill>
                                  <a:latin typeface="Cambria Math" panose="02040503050406030204" pitchFamily="18" charset="0"/>
                                </a:rPr>
                                <m:t>𝐸</m:t>
                              </m:r>
                              <m:r>
                                <a:rPr lang="de-DE" b="0" i="1" baseline="-25000" smtClean="0">
                                  <a:solidFill>
                                    <a:srgbClr val="74B942"/>
                                  </a:solidFill>
                                  <a:latin typeface="Cambria Math" panose="02040503050406030204" pitchFamily="18" charset="0"/>
                                </a:rPr>
                                <m:t>µ</m:t>
                              </m:r>
                            </m:e>
                          </m:d>
                          <m:r>
                            <a:rPr lang="de-DE" b="0" i="0" smtClean="0">
                              <a:latin typeface="Cambria Math" panose="02040503050406030204" pitchFamily="18" charset="0"/>
                            </a:rPr>
                            <m:t> </m:t>
                          </m:r>
                          <m:r>
                            <m:rPr>
                              <m:sty m:val="p"/>
                            </m:rPr>
                            <a:rPr lang="de-DE" b="0" i="0" smtClean="0">
                              <a:latin typeface="Cambria Math" panose="02040503050406030204" pitchFamily="18" charset="0"/>
                            </a:rPr>
                            <m:t>d</m:t>
                          </m:r>
                          <m:r>
                            <a:rPr lang="de-DE" b="0" i="1" smtClean="0">
                              <a:latin typeface="Cambria Math" panose="02040503050406030204" pitchFamily="18" charset="0"/>
                            </a:rPr>
                            <m:t>𝐸</m:t>
                          </m:r>
                          <m:r>
                            <a:rPr lang="de-DE" b="0" i="1" baseline="-25000" smtClean="0">
                              <a:latin typeface="Cambria Math" panose="02040503050406030204" pitchFamily="18" charset="0"/>
                            </a:rPr>
                            <m:t>µ</m:t>
                          </m:r>
                          <m:r>
                            <a:rPr lang="de-DE" b="0" i="1" smtClean="0">
                              <a:latin typeface="Cambria Math" panose="02040503050406030204" pitchFamily="18" charset="0"/>
                            </a:rPr>
                            <m:t>+</m:t>
                          </m:r>
                          <m:r>
                            <a:rPr lang="de-DE" b="0" i="1" smtClean="0">
                              <a:solidFill>
                                <a:schemeClr val="accent3"/>
                              </a:solidFill>
                              <a:latin typeface="Cambria Math" panose="02040503050406030204" pitchFamily="18" charset="0"/>
                            </a:rPr>
                            <m:t>𝑏</m:t>
                          </m:r>
                          <m:d>
                            <m:dPr>
                              <m:ctrlPr>
                                <a:rPr lang="de-DE" b="0" i="1" smtClean="0">
                                  <a:solidFill>
                                    <a:schemeClr val="accent3"/>
                                  </a:solidFill>
                                  <a:latin typeface="Cambria Math" panose="02040503050406030204" pitchFamily="18" charset="0"/>
                                </a:rPr>
                              </m:ctrlPr>
                            </m:dPr>
                            <m:e>
                              <m:r>
                                <a:rPr lang="de-DE" b="0" i="1" smtClean="0">
                                  <a:solidFill>
                                    <a:schemeClr val="accent3"/>
                                  </a:solidFill>
                                  <a:latin typeface="Cambria Math" panose="02040503050406030204" pitchFamily="18" charset="0"/>
                                </a:rPr>
                                <m:t>𝑦</m:t>
                              </m:r>
                            </m:e>
                          </m:d>
                          <m:r>
                            <a:rPr lang="de-DE" b="0" i="1" baseline="-25000" smtClean="0">
                              <a:solidFill>
                                <a:schemeClr val="accent3"/>
                              </a:solidFill>
                              <a:latin typeface="Cambria Math" panose="02040503050406030204" pitchFamily="18" charset="0"/>
                            </a:rPr>
                            <m:t> </m:t>
                          </m:r>
                        </m:e>
                      </m:nary>
                    </m:oMath>
                  </m:oMathPara>
                </a14:m>
                <a:endParaRPr lang="en-DE" dirty="0"/>
              </a:p>
            </p:txBody>
          </p:sp>
        </mc:Choice>
        <mc:Fallback xmlns="">
          <p:sp>
            <p:nvSpPr>
              <p:cNvPr id="8" name="TextBox 7">
                <a:extLst>
                  <a:ext uri="{FF2B5EF4-FFF2-40B4-BE49-F238E27FC236}">
                    <a16:creationId xmlns:a16="http://schemas.microsoft.com/office/drawing/2014/main" id="{4EE19DA1-8437-AAF9-F142-545F11A36ABA}"/>
                  </a:ext>
                </a:extLst>
              </p:cNvPr>
              <p:cNvSpPr txBox="1">
                <a:spLocks noRot="1" noChangeAspect="1" noMove="1" noResize="1" noEditPoints="1" noAdjustHandles="1" noChangeArrowheads="1" noChangeShapeType="1" noTextEdit="1"/>
              </p:cNvSpPr>
              <p:nvPr/>
            </p:nvSpPr>
            <p:spPr>
              <a:xfrm>
                <a:off x="741869" y="1465916"/>
                <a:ext cx="3846887" cy="834331"/>
              </a:xfrm>
              <a:prstGeom prst="rect">
                <a:avLst/>
              </a:prstGeom>
              <a:blipFill>
                <a:blip r:embed="rId3"/>
                <a:stretch>
                  <a:fillRect l="-987" t="-122727" b="-192424"/>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7A7CBF-DCCD-E1FC-1555-0B3C193F4DCA}"/>
                  </a:ext>
                </a:extLst>
              </p:cNvPr>
              <p:cNvSpPr txBox="1"/>
              <p:nvPr/>
            </p:nvSpPr>
            <p:spPr>
              <a:xfrm>
                <a:off x="6593573" y="803949"/>
                <a:ext cx="3921458" cy="318613"/>
              </a:xfrm>
              <a:prstGeom prst="rect">
                <a:avLst/>
              </a:prstGeom>
              <a:noFill/>
            </p:spPr>
            <p:txBody>
              <a:bodyPr wrap="none" lIns="0" tIns="0" rIns="0" bIns="0" rtlCol="0">
                <a:spAutoFit/>
              </a:bodyPr>
              <a:lstStyle/>
              <a:p>
                <a:r>
                  <a:rPr lang="en-DE" dirty="0"/>
                  <a:t>1. discretized form: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𝑔</m:t>
                        </m:r>
                      </m:e>
                    </m:acc>
                    <m:r>
                      <a:rPr lang="de-DE" b="0" i="1" smtClean="0">
                        <a:latin typeface="Cambria Math" panose="02040503050406030204" pitchFamily="18" charset="0"/>
                      </a:rPr>
                      <m:t>=</m:t>
                    </m:r>
                    <m:r>
                      <a:rPr lang="de-DE" b="0" i="1" smtClean="0">
                        <a:latin typeface="Cambria Math" panose="02040503050406030204" pitchFamily="18" charset="0"/>
                      </a:rPr>
                      <m:t>𝐴</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en-DE" i="1" smtClean="0">
                        <a:latin typeface="Cambria Math" panose="02040503050406030204" pitchFamily="18" charset="0"/>
                        <a:ea typeface="Cambria Math" panose="02040503050406030204" pitchFamily="18" charset="0"/>
                      </a:rPr>
                      <m:t>↔</m:t>
                    </m:r>
                    <m:acc>
                      <m:accPr>
                        <m:chr m:val="⃗"/>
                        <m:ctrlPr>
                          <a:rPr lang="en-DE"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𝐴</m:t>
                        </m:r>
                      </m:e>
                      <m:sup>
                        <m:r>
                          <a:rPr lang="de-DE" b="0" i="1" smtClean="0">
                            <a:latin typeface="Cambria Math" panose="02040503050406030204" pitchFamily="18" charset="0"/>
                          </a:rPr>
                          <m:t>−1</m:t>
                        </m:r>
                      </m:sup>
                    </m:sSup>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𝑔</m:t>
                        </m:r>
                      </m:e>
                    </m:acc>
                  </m:oMath>
                </a14:m>
                <a:endParaRPr lang="en-DE" dirty="0"/>
              </a:p>
            </p:txBody>
          </p:sp>
        </mc:Choice>
        <mc:Fallback xmlns="">
          <p:sp>
            <p:nvSpPr>
              <p:cNvPr id="11" name="TextBox 10">
                <a:extLst>
                  <a:ext uri="{FF2B5EF4-FFF2-40B4-BE49-F238E27FC236}">
                    <a16:creationId xmlns:a16="http://schemas.microsoft.com/office/drawing/2014/main" id="{247A7CBF-DCCD-E1FC-1555-0B3C193F4DCA}"/>
                  </a:ext>
                </a:extLst>
              </p:cNvPr>
              <p:cNvSpPr txBox="1">
                <a:spLocks noRot="1" noChangeAspect="1" noMove="1" noResize="1" noEditPoints="1" noAdjustHandles="1" noChangeArrowheads="1" noChangeShapeType="1" noTextEdit="1"/>
              </p:cNvSpPr>
              <p:nvPr/>
            </p:nvSpPr>
            <p:spPr>
              <a:xfrm>
                <a:off x="6593573" y="803949"/>
                <a:ext cx="3921458" cy="318613"/>
              </a:xfrm>
              <a:prstGeom prst="rect">
                <a:avLst/>
              </a:prstGeom>
              <a:blipFill>
                <a:blip r:embed="rId4"/>
                <a:stretch>
                  <a:fillRect l="-3871" t="-30769" r="-968" b="-42308"/>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24014A-5E7C-167E-1BC1-49C31F20BCC6}"/>
                  </a:ext>
                </a:extLst>
              </p:cNvPr>
              <p:cNvSpPr txBox="1"/>
              <p:nvPr/>
            </p:nvSpPr>
            <p:spPr>
              <a:xfrm>
                <a:off x="5178767" y="2186588"/>
                <a:ext cx="3210026" cy="1371337"/>
              </a:xfrm>
              <a:prstGeom prst="rect">
                <a:avLst/>
              </a:prstGeom>
              <a:noFill/>
            </p:spPr>
            <p:txBody>
              <a:bodyPr wrap="square" lIns="0" tIns="0" rIns="0" bIns="0" rtlCol="0">
                <a:spAutoFit/>
              </a:bodyPr>
              <a:lstStyle/>
              <a:p>
                <a:r>
                  <a:rPr lang="en-DE" dirty="0"/>
                  <a:t>     2. maximum likelihod method:</a:t>
                </a:r>
              </a:p>
              <a:p>
                <a:endParaRPr lang="en-DE" dirty="0"/>
              </a:p>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ℒ</m:t>
                      </m:r>
                      <m:d>
                        <m:dPr>
                          <m:ctrlPr>
                            <a:rPr lang="de-DE" b="0" i="1" smtClean="0">
                              <a:latin typeface="Cambria Math" panose="02040503050406030204" pitchFamily="18" charset="0"/>
                              <a:ea typeface="Cambria Math" panose="02040503050406030204" pitchFamily="18" charset="0"/>
                            </a:rPr>
                          </m:ctrlPr>
                        </m:dPr>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𝑔</m:t>
                              </m:r>
                            </m:e>
                          </m:acc>
                        </m:e>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2" name="TextBox 11">
                <a:extLst>
                  <a:ext uri="{FF2B5EF4-FFF2-40B4-BE49-F238E27FC236}">
                    <a16:creationId xmlns:a16="http://schemas.microsoft.com/office/drawing/2014/main" id="{D424014A-5E7C-167E-1BC1-49C31F20BCC6}"/>
                  </a:ext>
                </a:extLst>
              </p:cNvPr>
              <p:cNvSpPr txBox="1">
                <a:spLocks noRot="1" noChangeAspect="1" noMove="1" noResize="1" noEditPoints="1" noAdjustHandles="1" noChangeArrowheads="1" noChangeShapeType="1" noTextEdit="1"/>
              </p:cNvSpPr>
              <p:nvPr/>
            </p:nvSpPr>
            <p:spPr>
              <a:xfrm>
                <a:off x="5178767" y="2186588"/>
                <a:ext cx="3210026" cy="1371337"/>
              </a:xfrm>
              <a:prstGeom prst="rect">
                <a:avLst/>
              </a:prstGeom>
              <a:blipFill>
                <a:blip r:embed="rId5"/>
                <a:stretch>
                  <a:fillRect t="-24771" r="-791" b="-9541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DC707-7D5A-AE89-A603-29AF55350A62}"/>
                  </a:ext>
                </a:extLst>
              </p:cNvPr>
              <p:cNvSpPr txBox="1"/>
              <p:nvPr/>
            </p:nvSpPr>
            <p:spPr>
              <a:xfrm>
                <a:off x="6096000" y="3649396"/>
                <a:ext cx="2859181" cy="909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3" name="TextBox 12">
                <a:extLst>
                  <a:ext uri="{FF2B5EF4-FFF2-40B4-BE49-F238E27FC236}">
                    <a16:creationId xmlns:a16="http://schemas.microsoft.com/office/drawing/2014/main" id="{972DC707-7D5A-AE89-A603-29AF55350A62}"/>
                  </a:ext>
                </a:extLst>
              </p:cNvPr>
              <p:cNvSpPr txBox="1">
                <a:spLocks noRot="1" noChangeAspect="1" noMove="1" noResize="1" noEditPoints="1" noAdjustHandles="1" noChangeArrowheads="1" noChangeShapeType="1" noTextEdit="1"/>
              </p:cNvSpPr>
              <p:nvPr/>
            </p:nvSpPr>
            <p:spPr>
              <a:xfrm>
                <a:off x="6096000" y="3649396"/>
                <a:ext cx="2859181" cy="909673"/>
              </a:xfrm>
              <a:prstGeom prst="rect">
                <a:avLst/>
              </a:prstGeom>
              <a:blipFill>
                <a:blip r:embed="rId6"/>
                <a:stretch>
                  <a:fillRect l="-17699" t="-90411" b="-1383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AF1A5D-FBFB-7AFB-D03A-C6278947E435}"/>
                  </a:ext>
                </a:extLst>
              </p:cNvPr>
              <p:cNvSpPr txBox="1"/>
              <p:nvPr/>
            </p:nvSpPr>
            <p:spPr>
              <a:xfrm>
                <a:off x="9089802" y="2195051"/>
                <a:ext cx="2987228" cy="1349600"/>
              </a:xfrm>
              <a:prstGeom prst="rect">
                <a:avLst/>
              </a:prstGeom>
              <a:noFill/>
            </p:spPr>
            <p:txBody>
              <a:bodyPr wrap="none" lIns="0" tIns="0" rIns="0" bIns="0" rtlCol="0">
                <a:spAutoFit/>
              </a:bodyPr>
              <a:lstStyle/>
              <a:p>
                <a:r>
                  <a:rPr lang="en-DE" dirty="0"/>
                  <a:t> 3. Thikonov regularization:</a:t>
                </a:r>
              </a:p>
              <a:p>
                <a:endParaRPr lang="en-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𝜏</m:t>
                              </m:r>
                              <m:r>
                                <a:rPr lang="de-DE" b="0" i="1" smtClean="0">
                                  <a:latin typeface="Cambria Math" panose="02040503050406030204" pitchFamily="18" charset="0"/>
                                  <a:ea typeface="Cambria Math" panose="02040503050406030204" pitchFamily="18" charset="0"/>
                                </a:rPr>
                                <m:t>1</m:t>
                              </m:r>
                            </m:e>
                          </m:d>
                        </m:e>
                        <m:sup>
                          <m:r>
                            <a:rPr lang="de-DE" b="0" i="1" smtClean="0">
                              <a:latin typeface="Cambria Math" panose="02040503050406030204" pitchFamily="18" charset="0"/>
                            </a:rPr>
                            <m:t>−1</m:t>
                          </m:r>
                        </m:sup>
                      </m:sSup>
                      <m:r>
                        <a:rPr lang="de-DE" b="0" i="1" smtClean="0">
                          <a:latin typeface="Cambria Math" panose="02040503050406030204" pitchFamily="18" charset="0"/>
                        </a:rPr>
                        <m:t>(</m:t>
                      </m:r>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de-DE" b="0" i="1" smtClean="0">
                          <a:latin typeface="Cambria Math" panose="02040503050406030204" pitchFamily="18" charset="0"/>
                        </a:rPr>
                        <m:t>)</m:t>
                      </m:r>
                    </m:oMath>
                  </m:oMathPara>
                </a14:m>
                <a:endParaRPr lang="en-DE" dirty="0"/>
              </a:p>
              <a:p>
                <a:endParaRPr lang="en-DE" dirty="0"/>
              </a:p>
            </p:txBody>
          </p:sp>
        </mc:Choice>
        <mc:Fallback xmlns="">
          <p:sp>
            <p:nvSpPr>
              <p:cNvPr id="14" name="TextBox 13">
                <a:extLst>
                  <a:ext uri="{FF2B5EF4-FFF2-40B4-BE49-F238E27FC236}">
                    <a16:creationId xmlns:a16="http://schemas.microsoft.com/office/drawing/2014/main" id="{03AF1A5D-FBFB-7AFB-D03A-C6278947E435}"/>
                  </a:ext>
                </a:extLst>
              </p:cNvPr>
              <p:cNvSpPr txBox="1">
                <a:spLocks noRot="1" noChangeAspect="1" noMove="1" noResize="1" noEditPoints="1" noAdjustHandles="1" noChangeArrowheads="1" noChangeShapeType="1" noTextEdit="1"/>
              </p:cNvSpPr>
              <p:nvPr/>
            </p:nvSpPr>
            <p:spPr>
              <a:xfrm>
                <a:off x="9089802" y="2195051"/>
                <a:ext cx="2987228" cy="1349600"/>
              </a:xfrm>
              <a:prstGeom prst="rect">
                <a:avLst/>
              </a:prstGeom>
              <a:blipFill>
                <a:blip r:embed="rId7"/>
                <a:stretch>
                  <a:fillRect l="-2966" t="-4673" r="-127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C09D3-6768-322C-4499-A989E3A03D01}"/>
                  </a:ext>
                </a:extLst>
              </p:cNvPr>
              <p:cNvSpPr txBox="1"/>
              <p:nvPr/>
            </p:nvSpPr>
            <p:spPr>
              <a:xfrm>
                <a:off x="5466325" y="5404753"/>
                <a:ext cx="3351302" cy="1213474"/>
              </a:xfrm>
              <a:prstGeom prst="rect">
                <a:avLst/>
              </a:prstGeom>
              <a:solidFill>
                <a:srgbClr val="A5A5A5">
                  <a:alpha val="21961"/>
                </a:srgbClr>
              </a:solidFill>
            </p:spPr>
            <p:txBody>
              <a:bodyPr wrap="none" lIns="0" tIns="0" rIns="0" bIns="0" rtlCol="0">
                <a:spAutoFit/>
              </a:bodyPr>
              <a:lstStyle/>
              <a:p>
                <a:pPr algn="ctr"/>
                <a:r>
                  <a:rPr lang="de-DE" b="0" dirty="0">
                    <a:ea typeface="Cambria Math" panose="02040503050406030204" pitchFamily="18" charset="0"/>
                  </a:rPr>
                  <a:t>4. </a:t>
                </a:r>
                <a:r>
                  <a:rPr lang="de-DE" b="0" dirty="0" err="1">
                    <a:ea typeface="Cambria Math" panose="02040503050406030204" pitchFamily="18" charset="0"/>
                  </a:rPr>
                  <a:t>maximize</a:t>
                </a:r>
                <a:r>
                  <a:rPr lang="de-DE" b="0" dirty="0">
                    <a:ea typeface="Cambria Math" panose="02040503050406030204" pitchFamily="18" charset="0"/>
                  </a:rPr>
                  <a:t> </a:t>
                </a:r>
                <a14:m>
                  <m:oMath xmlns:m="http://schemas.openxmlformats.org/officeDocument/2006/math">
                    <m:r>
                      <m:rPr>
                        <m:sty m:val="p"/>
                      </m:rPr>
                      <a:rPr lang="de-DE" b="0" i="0" smtClean="0">
                        <a:latin typeface="Cambria Math" panose="02040503050406030204" pitchFamily="18" charset="0"/>
                        <a:ea typeface="Cambria Math" panose="02040503050406030204" pitchFamily="18" charset="0"/>
                      </a:rPr>
                      <m:t>log</m:t>
                    </m:r>
                    <m:r>
                      <a:rPr lang="de-DE" b="0" i="1" smtClean="0">
                        <a:latin typeface="Cambria Math" panose="02040503050406030204" pitchFamily="18" charset="0"/>
                        <a:ea typeface="Cambria Math" panose="02040503050406030204" pitchFamily="18" charset="0"/>
                      </a:rPr>
                      <m:t>⁡(</m:t>
                    </m:r>
                    <m:r>
                      <a:rPr lang="en-DE" i="1" smtClean="0">
                        <a:latin typeface="Cambria Math" panose="02040503050406030204" pitchFamily="18" charset="0"/>
                        <a:ea typeface="Cambria Math" panose="02040503050406030204" pitchFamily="18" charset="0"/>
                      </a:rPr>
                      <m:t>ℒ</m:t>
                    </m:r>
                    <m:d>
                      <m:dPr>
                        <m:ctrlPr>
                          <a:rPr lang="de-DE" i="1">
                            <a:latin typeface="Cambria Math" panose="02040503050406030204" pitchFamily="18" charset="0"/>
                            <a:ea typeface="Cambria Math" panose="02040503050406030204" pitchFamily="18" charset="0"/>
                          </a:rPr>
                        </m:ctrlPr>
                      </m:dPr>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𝑔</m:t>
                            </m:r>
                          </m:e>
                        </m:acc>
                      </m:e>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𝑡</m:t>
                    </m:r>
                    <m:d>
                      <m:dPr>
                        <m:ctrlPr>
                          <a:rPr lang="de-DE" i="1">
                            <a:latin typeface="Cambria Math" panose="02040503050406030204" pitchFamily="18" charset="0"/>
                          </a:rPr>
                        </m:ctrlPr>
                      </m:dPr>
                      <m:e>
                        <m:acc>
                          <m:accPr>
                            <m:chr m:val="⃗"/>
                            <m:ctrlPr>
                              <a:rPr lang="de-DE" i="1">
                                <a:latin typeface="Cambria Math" panose="02040503050406030204" pitchFamily="18" charset="0"/>
                              </a:rPr>
                            </m:ctrlPr>
                          </m:accPr>
                          <m:e>
                            <m:r>
                              <a:rPr lang="de-DE" i="1">
                                <a:latin typeface="Cambria Math" panose="02040503050406030204" pitchFamily="18" charset="0"/>
                              </a:rPr>
                              <m:t>𝑓</m:t>
                            </m:r>
                          </m:e>
                        </m:acc>
                      </m:e>
                    </m:d>
                  </m:oMath>
                </a14:m>
                <a:r>
                  <a:rPr lang="en-DE" dirty="0"/>
                  <a:t> </a:t>
                </a:r>
              </a:p>
              <a:p>
                <a:pPr algn="ctr"/>
                <a:r>
                  <a:rPr lang="en-DE" dirty="0"/>
                  <a:t>with respect to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𝑓</m:t>
                        </m:r>
                      </m:e>
                    </m:acc>
                  </m:oMath>
                </a14:m>
                <a:r>
                  <a:rPr lang="en-DE" dirty="0"/>
                  <a:t> using </a:t>
                </a:r>
              </a:p>
              <a:p>
                <a:pPr algn="ctr"/>
                <a:r>
                  <a:rPr lang="en-DE" dirty="0"/>
                  <a:t>Markov Chain Monte Carlo (MCMC)</a:t>
                </a:r>
              </a:p>
              <a:p>
                <a:pPr algn="ctr"/>
                <a:r>
                  <a:rPr lang="en-DE" dirty="0"/>
                  <a:t>or Minuit</a:t>
                </a:r>
              </a:p>
            </p:txBody>
          </p:sp>
        </mc:Choice>
        <mc:Fallback xmlns="">
          <p:sp>
            <p:nvSpPr>
              <p:cNvPr id="16" name="TextBox 15">
                <a:extLst>
                  <a:ext uri="{FF2B5EF4-FFF2-40B4-BE49-F238E27FC236}">
                    <a16:creationId xmlns:a16="http://schemas.microsoft.com/office/drawing/2014/main" id="{00BC09D3-6768-322C-4499-A989E3A03D01}"/>
                  </a:ext>
                </a:extLst>
              </p:cNvPr>
              <p:cNvSpPr txBox="1">
                <a:spLocks noRot="1" noChangeAspect="1" noMove="1" noResize="1" noEditPoints="1" noAdjustHandles="1" noChangeArrowheads="1" noChangeShapeType="1" noTextEdit="1"/>
              </p:cNvSpPr>
              <p:nvPr/>
            </p:nvSpPr>
            <p:spPr>
              <a:xfrm>
                <a:off x="5466325" y="5404753"/>
                <a:ext cx="3351302" cy="1213474"/>
              </a:xfrm>
              <a:prstGeom prst="rect">
                <a:avLst/>
              </a:prstGeom>
              <a:blipFill>
                <a:blip r:embed="rId8"/>
                <a:stretch>
                  <a:fillRect l="-3774" t="-7216" r="-3774" b="-10309"/>
                </a:stretch>
              </a:blipFill>
            </p:spPr>
            <p:txBody>
              <a:bodyPr/>
              <a:lstStyle/>
              <a:p>
                <a:r>
                  <a:rPr lang="en-DE">
                    <a:noFill/>
                  </a:rPr>
                  <a:t> </a:t>
                </a:r>
              </a:p>
            </p:txBody>
          </p:sp>
        </mc:Fallback>
      </mc:AlternateContent>
      <p:sp>
        <p:nvSpPr>
          <p:cNvPr id="17" name="TextBox 16">
            <a:extLst>
              <a:ext uri="{FF2B5EF4-FFF2-40B4-BE49-F238E27FC236}">
                <a16:creationId xmlns:a16="http://schemas.microsoft.com/office/drawing/2014/main" id="{1350C509-1739-2A0E-3D9D-995BED7E3314}"/>
              </a:ext>
            </a:extLst>
          </p:cNvPr>
          <p:cNvSpPr txBox="1"/>
          <p:nvPr/>
        </p:nvSpPr>
        <p:spPr>
          <a:xfrm>
            <a:off x="106083" y="1158672"/>
            <a:ext cx="1188595" cy="276999"/>
          </a:xfrm>
          <a:prstGeom prst="rect">
            <a:avLst/>
          </a:prstGeom>
          <a:noFill/>
        </p:spPr>
        <p:txBody>
          <a:bodyPr wrap="none" rtlCol="0">
            <a:spAutoFit/>
          </a:bodyPr>
          <a:lstStyle/>
          <a:p>
            <a:r>
              <a:rPr lang="en-DE" sz="1200" dirty="0">
                <a:solidFill>
                  <a:srgbClr val="7030A0"/>
                </a:solidFill>
              </a:rPr>
              <a:t>measured proxy</a:t>
            </a:r>
          </a:p>
        </p:txBody>
      </p:sp>
      <p:sp>
        <p:nvSpPr>
          <p:cNvPr id="18" name="TextBox 17">
            <a:extLst>
              <a:ext uri="{FF2B5EF4-FFF2-40B4-BE49-F238E27FC236}">
                <a16:creationId xmlns:a16="http://schemas.microsoft.com/office/drawing/2014/main" id="{115C6CD4-32F4-41AB-AD76-7901661029E4}"/>
              </a:ext>
            </a:extLst>
          </p:cNvPr>
          <p:cNvSpPr txBox="1"/>
          <p:nvPr/>
        </p:nvSpPr>
        <p:spPr>
          <a:xfrm>
            <a:off x="1549010" y="1054828"/>
            <a:ext cx="1321580" cy="276999"/>
          </a:xfrm>
          <a:prstGeom prst="rect">
            <a:avLst/>
          </a:prstGeom>
          <a:noFill/>
        </p:spPr>
        <p:txBody>
          <a:bodyPr wrap="none" rtlCol="0">
            <a:spAutoFit/>
          </a:bodyPr>
          <a:lstStyle/>
          <a:p>
            <a:r>
              <a:rPr lang="en-DE" sz="1200" dirty="0">
                <a:solidFill>
                  <a:srgbClr val="0070C0"/>
                </a:solidFill>
              </a:rPr>
              <a:t>detector response</a:t>
            </a:r>
          </a:p>
        </p:txBody>
      </p:sp>
      <p:sp>
        <p:nvSpPr>
          <p:cNvPr id="19" name="TextBox 18">
            <a:extLst>
              <a:ext uri="{FF2B5EF4-FFF2-40B4-BE49-F238E27FC236}">
                <a16:creationId xmlns:a16="http://schemas.microsoft.com/office/drawing/2014/main" id="{848BB706-2023-0F58-8067-420CDA3A9502}"/>
              </a:ext>
            </a:extLst>
          </p:cNvPr>
          <p:cNvSpPr txBox="1"/>
          <p:nvPr/>
        </p:nvSpPr>
        <p:spPr>
          <a:xfrm>
            <a:off x="2037990" y="2483899"/>
            <a:ext cx="1665199" cy="276999"/>
          </a:xfrm>
          <a:prstGeom prst="rect">
            <a:avLst/>
          </a:prstGeom>
          <a:noFill/>
        </p:spPr>
        <p:txBody>
          <a:bodyPr wrap="none" rtlCol="0">
            <a:spAutoFit/>
          </a:bodyPr>
          <a:lstStyle/>
          <a:p>
            <a:r>
              <a:rPr lang="en-DE" sz="1200" dirty="0">
                <a:solidFill>
                  <a:srgbClr val="74B942"/>
                </a:solidFill>
              </a:rPr>
              <a:t>true energy distribution</a:t>
            </a:r>
          </a:p>
        </p:txBody>
      </p:sp>
      <p:sp>
        <p:nvSpPr>
          <p:cNvPr id="20" name="TextBox 19">
            <a:extLst>
              <a:ext uri="{FF2B5EF4-FFF2-40B4-BE49-F238E27FC236}">
                <a16:creationId xmlns:a16="http://schemas.microsoft.com/office/drawing/2014/main" id="{1571B978-FC58-12C3-7490-F2AE035CEF70}"/>
              </a:ext>
            </a:extLst>
          </p:cNvPr>
          <p:cNvSpPr txBox="1"/>
          <p:nvPr/>
        </p:nvSpPr>
        <p:spPr>
          <a:xfrm>
            <a:off x="3357314" y="1137685"/>
            <a:ext cx="919547" cy="276999"/>
          </a:xfrm>
          <a:prstGeom prst="rect">
            <a:avLst/>
          </a:prstGeom>
          <a:noFill/>
        </p:spPr>
        <p:txBody>
          <a:bodyPr wrap="none" rtlCol="0">
            <a:spAutoFit/>
          </a:bodyPr>
          <a:lstStyle/>
          <a:p>
            <a:r>
              <a:rPr lang="en-DE" sz="1200" dirty="0">
                <a:solidFill>
                  <a:schemeClr val="accent3"/>
                </a:solidFill>
              </a:rPr>
              <a:t>background</a:t>
            </a:r>
          </a:p>
        </p:txBody>
      </p:sp>
      <p:cxnSp>
        <p:nvCxnSpPr>
          <p:cNvPr id="22" name="Straight Arrow Connector 21">
            <a:extLst>
              <a:ext uri="{FF2B5EF4-FFF2-40B4-BE49-F238E27FC236}">
                <a16:creationId xmlns:a16="http://schemas.microsoft.com/office/drawing/2014/main" id="{3436493B-F0CD-E3D2-D2A9-246954B184CF}"/>
              </a:ext>
            </a:extLst>
          </p:cNvPr>
          <p:cNvCxnSpPr>
            <a:cxnSpLocks/>
            <a:stCxn id="17" idx="2"/>
            <a:endCxn id="8" idx="1"/>
          </p:cNvCxnSpPr>
          <p:nvPr/>
        </p:nvCxnSpPr>
        <p:spPr>
          <a:xfrm>
            <a:off x="700381" y="1435671"/>
            <a:ext cx="41488" cy="447411"/>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BF9E66-12DB-5151-39E7-50043B682363}"/>
              </a:ext>
            </a:extLst>
          </p:cNvPr>
          <p:cNvCxnSpPr>
            <a:cxnSpLocks/>
            <a:stCxn id="18" idx="2"/>
          </p:cNvCxnSpPr>
          <p:nvPr/>
        </p:nvCxnSpPr>
        <p:spPr>
          <a:xfrm>
            <a:off x="2209800" y="1331827"/>
            <a:ext cx="0" cy="34414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5AF1F3-8D91-D7F2-44DC-F702785FAD8B}"/>
              </a:ext>
            </a:extLst>
          </p:cNvPr>
          <p:cNvCxnSpPr>
            <a:cxnSpLocks/>
            <a:stCxn id="20" idx="2"/>
          </p:cNvCxnSpPr>
          <p:nvPr/>
        </p:nvCxnSpPr>
        <p:spPr>
          <a:xfrm>
            <a:off x="3817088" y="1414684"/>
            <a:ext cx="232630" cy="30943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C9FBA7-9F8E-7137-EDCF-37C52F5D0005}"/>
              </a:ext>
            </a:extLst>
          </p:cNvPr>
          <p:cNvCxnSpPr>
            <a:cxnSpLocks/>
            <a:stCxn id="19" idx="0"/>
          </p:cNvCxnSpPr>
          <p:nvPr/>
        </p:nvCxnSpPr>
        <p:spPr>
          <a:xfrm flipH="1" flipV="1">
            <a:off x="2870589" y="2164507"/>
            <a:ext cx="1" cy="3193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789BC7F-D04B-423C-9221-561EB3BE6D9A}"/>
              </a:ext>
            </a:extLst>
          </p:cNvPr>
          <p:cNvSpPr txBox="1"/>
          <p:nvPr/>
        </p:nvSpPr>
        <p:spPr>
          <a:xfrm>
            <a:off x="2209800" y="6009236"/>
            <a:ext cx="1050288" cy="246221"/>
          </a:xfrm>
          <a:prstGeom prst="rect">
            <a:avLst/>
          </a:prstGeom>
          <a:noFill/>
        </p:spPr>
        <p:txBody>
          <a:bodyPr wrap="none" rtlCol="0">
            <a:spAutoFit/>
          </a:bodyPr>
          <a:lstStyle/>
          <a:p>
            <a:r>
              <a:rPr lang="en-DE" sz="1000" dirty="0">
                <a:solidFill>
                  <a:schemeClr val="accent3"/>
                </a:solidFill>
              </a:rPr>
              <a:t>Credit: T. Hoinka</a:t>
            </a:r>
          </a:p>
        </p:txBody>
      </p:sp>
      <p:sp>
        <p:nvSpPr>
          <p:cNvPr id="51" name="Right Brace 50">
            <a:extLst>
              <a:ext uri="{FF2B5EF4-FFF2-40B4-BE49-F238E27FC236}">
                <a16:creationId xmlns:a16="http://schemas.microsoft.com/office/drawing/2014/main" id="{04131A61-362B-CBF8-3D7E-26483438941C}"/>
              </a:ext>
            </a:extLst>
          </p:cNvPr>
          <p:cNvSpPr/>
          <p:nvPr/>
        </p:nvSpPr>
        <p:spPr>
          <a:xfrm rot="16200000">
            <a:off x="8709454" y="184031"/>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dirty="0">
              <a:solidFill>
                <a:schemeClr val="bg2"/>
              </a:solidFill>
            </a:endParaRPr>
          </a:p>
        </p:txBody>
      </p:sp>
      <p:sp>
        <p:nvSpPr>
          <p:cNvPr id="52" name="Right Brace 51">
            <a:extLst>
              <a:ext uri="{FF2B5EF4-FFF2-40B4-BE49-F238E27FC236}">
                <a16:creationId xmlns:a16="http://schemas.microsoft.com/office/drawing/2014/main" id="{5248A7C4-9015-778C-A339-8FFD39AD9A63}"/>
              </a:ext>
            </a:extLst>
          </p:cNvPr>
          <p:cNvSpPr/>
          <p:nvPr/>
        </p:nvSpPr>
        <p:spPr>
          <a:xfrm rot="16200000">
            <a:off x="9874027" y="182623"/>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3" name="TextBox 52">
            <a:extLst>
              <a:ext uri="{FF2B5EF4-FFF2-40B4-BE49-F238E27FC236}">
                <a16:creationId xmlns:a16="http://schemas.microsoft.com/office/drawing/2014/main" id="{516BCD07-3EEF-2C1B-7D52-4AEB9035C68D}"/>
              </a:ext>
            </a:extLst>
          </p:cNvPr>
          <p:cNvSpPr txBox="1"/>
          <p:nvPr/>
        </p:nvSpPr>
        <p:spPr>
          <a:xfrm>
            <a:off x="8511293" y="234396"/>
            <a:ext cx="612668" cy="276999"/>
          </a:xfrm>
          <a:prstGeom prst="rect">
            <a:avLst/>
          </a:prstGeom>
          <a:noFill/>
        </p:spPr>
        <p:txBody>
          <a:bodyPr wrap="none" rtlCol="0">
            <a:spAutoFit/>
          </a:bodyPr>
          <a:lstStyle/>
          <a:p>
            <a:r>
              <a:rPr lang="en-DE" sz="1200" dirty="0"/>
              <a:t>folding</a:t>
            </a:r>
          </a:p>
        </p:txBody>
      </p:sp>
      <p:sp>
        <p:nvSpPr>
          <p:cNvPr id="54" name="TextBox 53">
            <a:extLst>
              <a:ext uri="{FF2B5EF4-FFF2-40B4-BE49-F238E27FC236}">
                <a16:creationId xmlns:a16="http://schemas.microsoft.com/office/drawing/2014/main" id="{FB6F2878-F66D-E51F-2113-E576331198E3}"/>
              </a:ext>
            </a:extLst>
          </p:cNvPr>
          <p:cNvSpPr txBox="1"/>
          <p:nvPr/>
        </p:nvSpPr>
        <p:spPr>
          <a:xfrm>
            <a:off x="9596164" y="226625"/>
            <a:ext cx="772071" cy="276999"/>
          </a:xfrm>
          <a:prstGeom prst="rect">
            <a:avLst/>
          </a:prstGeom>
          <a:noFill/>
        </p:spPr>
        <p:txBody>
          <a:bodyPr wrap="none" rtlCol="0">
            <a:spAutoFit/>
          </a:bodyPr>
          <a:lstStyle/>
          <a:p>
            <a:r>
              <a:rPr lang="en-DE" sz="1200" dirty="0"/>
              <a:t>unfolding</a:t>
            </a:r>
          </a:p>
        </p:txBody>
      </p:sp>
      <p:cxnSp>
        <p:nvCxnSpPr>
          <p:cNvPr id="57" name="Curved Connector 56">
            <a:extLst>
              <a:ext uri="{FF2B5EF4-FFF2-40B4-BE49-F238E27FC236}">
                <a16:creationId xmlns:a16="http://schemas.microsoft.com/office/drawing/2014/main" id="{33ACC1D1-8F72-D74D-BE75-1C30F0A16764}"/>
              </a:ext>
            </a:extLst>
          </p:cNvPr>
          <p:cNvCxnSpPr>
            <a:cxnSpLocks/>
            <a:stCxn id="8" idx="3"/>
          </p:cNvCxnSpPr>
          <p:nvPr/>
        </p:nvCxnSpPr>
        <p:spPr>
          <a:xfrm flipV="1">
            <a:off x="4588756" y="988470"/>
            <a:ext cx="1818564" cy="89461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black text on a black background&#10;&#10;Description automatically generated">
            <a:extLst>
              <a:ext uri="{FF2B5EF4-FFF2-40B4-BE49-F238E27FC236}">
                <a16:creationId xmlns:a16="http://schemas.microsoft.com/office/drawing/2014/main" id="{73C2690B-8ACA-46B5-29CC-0A90E1BBCADA}"/>
              </a:ext>
            </a:extLst>
          </p:cNvPr>
          <p:cNvPicPr>
            <a:picLocks noChangeAspect="1"/>
          </p:cNvPicPr>
          <p:nvPr/>
        </p:nvPicPr>
        <p:blipFill>
          <a:blip r:embed="rId9"/>
          <a:stretch>
            <a:fillRect/>
          </a:stretch>
        </p:blipFill>
        <p:spPr>
          <a:xfrm>
            <a:off x="9845749" y="5527384"/>
            <a:ext cx="813220" cy="333420"/>
          </a:xfrm>
          <a:prstGeom prst="rect">
            <a:avLst/>
          </a:prstGeom>
        </p:spPr>
      </p:pic>
      <p:pic>
        <p:nvPicPr>
          <p:cNvPr id="62" name="Picture 61" descr="A black cat in a circle&#10;&#10;Description automatically generated">
            <a:extLst>
              <a:ext uri="{FF2B5EF4-FFF2-40B4-BE49-F238E27FC236}">
                <a16:creationId xmlns:a16="http://schemas.microsoft.com/office/drawing/2014/main" id="{9E426ACD-1703-15B1-1082-E4816C28882D}"/>
              </a:ext>
            </a:extLst>
          </p:cNvPr>
          <p:cNvPicPr>
            <a:picLocks noChangeAspect="1"/>
          </p:cNvPicPr>
          <p:nvPr/>
        </p:nvPicPr>
        <p:blipFill>
          <a:blip r:embed="rId10"/>
          <a:stretch>
            <a:fillRect/>
          </a:stretch>
        </p:blipFill>
        <p:spPr>
          <a:xfrm>
            <a:off x="10024798" y="5072262"/>
            <a:ext cx="455122" cy="455122"/>
          </a:xfrm>
          <a:prstGeom prst="rect">
            <a:avLst/>
          </a:prstGeom>
        </p:spPr>
      </p:pic>
      <p:sp>
        <p:nvSpPr>
          <p:cNvPr id="63" name="TextBox 62">
            <a:extLst>
              <a:ext uri="{FF2B5EF4-FFF2-40B4-BE49-F238E27FC236}">
                <a16:creationId xmlns:a16="http://schemas.microsoft.com/office/drawing/2014/main" id="{9227FCC8-3EBD-5462-EE01-DE9228BB50A3}"/>
              </a:ext>
            </a:extLst>
          </p:cNvPr>
          <p:cNvSpPr txBox="1"/>
          <p:nvPr/>
        </p:nvSpPr>
        <p:spPr>
          <a:xfrm>
            <a:off x="10658969" y="5196100"/>
            <a:ext cx="1165832" cy="523220"/>
          </a:xfrm>
          <a:prstGeom prst="rect">
            <a:avLst/>
          </a:prstGeom>
          <a:noFill/>
        </p:spPr>
        <p:txBody>
          <a:bodyPr wrap="none" rtlCol="0">
            <a:spAutoFit/>
          </a:bodyPr>
          <a:lstStyle/>
          <a:p>
            <a:r>
              <a:rPr lang="en-DE" b="1" dirty="0">
                <a:hlinkClick r:id="rId11">
                  <a:extLst>
                    <a:ext uri="{A12FA001-AC4F-418D-AE19-62706E023703}">
                      <ahyp:hlinkClr xmlns:ahyp="http://schemas.microsoft.com/office/drawing/2018/hyperlinkcolor" val="tx"/>
                    </a:ext>
                  </a:extLst>
                </a:hlinkClick>
              </a:rPr>
              <a:t>funfolding</a:t>
            </a:r>
            <a:endParaRPr lang="en-DE" b="1" dirty="0"/>
          </a:p>
          <a:p>
            <a:r>
              <a:rPr lang="en-DE" sz="1000" dirty="0">
                <a:solidFill>
                  <a:schemeClr val="accent3"/>
                </a:solidFill>
              </a:rPr>
              <a:t>by M. Börner</a:t>
            </a:r>
          </a:p>
        </p:txBody>
      </p:sp>
    </p:spTree>
    <p:extLst>
      <p:ext uri="{BB962C8B-B14F-4D97-AF65-F5344CB8AC3E}">
        <p14:creationId xmlns:p14="http://schemas.microsoft.com/office/powerpoint/2010/main" val="2596764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CFEF-0510-3CAF-88F1-0638C7268F8D}"/>
              </a:ext>
            </a:extLst>
          </p:cNvPr>
          <p:cNvSpPr>
            <a:spLocks noGrp="1"/>
          </p:cNvSpPr>
          <p:nvPr>
            <p:ph type="title"/>
          </p:nvPr>
        </p:nvSpPr>
        <p:spPr/>
        <p:txBody>
          <a:bodyPr/>
          <a:lstStyle/>
          <a:p>
            <a:r>
              <a:rPr lang="en-US" dirty="0"/>
              <a:t>Unfolded Muon Flux at Surface</a:t>
            </a:r>
          </a:p>
        </p:txBody>
      </p:sp>
      <p:sp>
        <p:nvSpPr>
          <p:cNvPr id="4" name="Date Placeholder 3">
            <a:extLst>
              <a:ext uri="{FF2B5EF4-FFF2-40B4-BE49-F238E27FC236}">
                <a16:creationId xmlns:a16="http://schemas.microsoft.com/office/drawing/2014/main" id="{350AF743-72AC-24B4-D79B-E2D5FDE6A48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6FC9C6A-824E-7EF5-F959-2F6182B116E7}"/>
              </a:ext>
            </a:extLst>
          </p:cNvPr>
          <p:cNvSpPr>
            <a:spLocks noGrp="1"/>
          </p:cNvSpPr>
          <p:nvPr>
            <p:ph type="sldNum" sz="quarter" idx="12"/>
          </p:nvPr>
        </p:nvSpPr>
        <p:spPr/>
        <p:txBody>
          <a:bodyPr/>
          <a:lstStyle/>
          <a:p>
            <a:fld id="{CD8304E6-5469-594D-85BC-E468E92D2243}" type="slidenum">
              <a:rPr lang="en-US" smtClean="0"/>
              <a:t>14</a:t>
            </a:fld>
            <a:endParaRPr lang="en-US"/>
          </a:p>
        </p:txBody>
      </p:sp>
      <p:pic>
        <p:nvPicPr>
          <p:cNvPr id="6" name="Picture 5" descr="A graph of a graph of a nuclear explosion&#10;&#10;AI-generated content may be incorrect.">
            <a:extLst>
              <a:ext uri="{FF2B5EF4-FFF2-40B4-BE49-F238E27FC236}">
                <a16:creationId xmlns:a16="http://schemas.microsoft.com/office/drawing/2014/main" id="{A221438B-874E-CD21-F433-D1C79CB0AEE1}"/>
              </a:ext>
            </a:extLst>
          </p:cNvPr>
          <p:cNvPicPr>
            <a:picLocks noChangeAspect="1"/>
          </p:cNvPicPr>
          <p:nvPr/>
        </p:nvPicPr>
        <p:blipFill>
          <a:blip r:embed="rId2"/>
          <a:stretch>
            <a:fillRect/>
          </a:stretch>
        </p:blipFill>
        <p:spPr>
          <a:xfrm>
            <a:off x="0" y="1752339"/>
            <a:ext cx="5302203" cy="4097752"/>
          </a:xfrm>
          <a:prstGeom prst="rect">
            <a:avLst/>
          </a:prstGeom>
        </p:spPr>
      </p:pic>
      <p:pic>
        <p:nvPicPr>
          <p:cNvPr id="8" name="Picture 7" descr="A graph of a graph showing the amount of energy&#10;&#10;AI-generated content may be incorrect.">
            <a:extLst>
              <a:ext uri="{FF2B5EF4-FFF2-40B4-BE49-F238E27FC236}">
                <a16:creationId xmlns:a16="http://schemas.microsoft.com/office/drawing/2014/main" id="{EF697E0F-57BF-192D-AA7E-8D3DD6AC6217}"/>
              </a:ext>
            </a:extLst>
          </p:cNvPr>
          <p:cNvPicPr>
            <a:picLocks noChangeAspect="1"/>
          </p:cNvPicPr>
          <p:nvPr/>
        </p:nvPicPr>
        <p:blipFill>
          <a:blip r:embed="rId3"/>
          <a:stretch>
            <a:fillRect/>
          </a:stretch>
        </p:blipFill>
        <p:spPr>
          <a:xfrm>
            <a:off x="5302203" y="1280462"/>
            <a:ext cx="6889797" cy="5041507"/>
          </a:xfrm>
          <a:prstGeom prst="rect">
            <a:avLst/>
          </a:prstGeom>
        </p:spPr>
      </p:pic>
    </p:spTree>
    <p:extLst>
      <p:ext uri="{BB962C8B-B14F-4D97-AF65-F5344CB8AC3E}">
        <p14:creationId xmlns:p14="http://schemas.microsoft.com/office/powerpoint/2010/main" val="3716893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B0D3-4771-6CD9-4BB1-C2BEF97A49CD}"/>
              </a:ext>
            </a:extLst>
          </p:cNvPr>
          <p:cNvSpPr>
            <a:spLocks noGrp="1"/>
          </p:cNvSpPr>
          <p:nvPr>
            <p:ph type="title"/>
          </p:nvPr>
        </p:nvSpPr>
        <p:spPr/>
        <p:txBody>
          <a:bodyPr/>
          <a:lstStyle/>
          <a:p>
            <a:r>
              <a:rPr lang="en-US" dirty="0"/>
              <a:t>Conclusion &amp; Outlook</a:t>
            </a:r>
          </a:p>
        </p:txBody>
      </p:sp>
      <p:sp>
        <p:nvSpPr>
          <p:cNvPr id="3" name="Content Placeholder 2">
            <a:extLst>
              <a:ext uri="{FF2B5EF4-FFF2-40B4-BE49-F238E27FC236}">
                <a16:creationId xmlns:a16="http://schemas.microsoft.com/office/drawing/2014/main" id="{26E9FBAA-CAE0-09DC-529F-FADB7D1C8D38}"/>
              </a:ext>
            </a:extLst>
          </p:cNvPr>
          <p:cNvSpPr>
            <a:spLocks noGrp="1"/>
          </p:cNvSpPr>
          <p:nvPr>
            <p:ph idx="1"/>
          </p:nvPr>
        </p:nvSpPr>
        <p:spPr/>
        <p:txBody>
          <a:bodyPr>
            <a:normAutofit/>
          </a:bodyPr>
          <a:lstStyle/>
          <a:p>
            <a:r>
              <a:rPr lang="en-DE"/>
              <a:t>New CORSIKA simulations with parent information</a:t>
            </a:r>
          </a:p>
          <a:p>
            <a:pPr lvl="1"/>
            <a:r>
              <a:rPr lang="de-DE" dirty="0"/>
              <a:t>T</a:t>
            </a:r>
            <a:r>
              <a:rPr lang="en-DE"/>
              <a:t>ag prompt and conventional muons </a:t>
            </a:r>
          </a:p>
          <a:p>
            <a:pPr lvl="1"/>
            <a:r>
              <a:rPr lang="de-DE" dirty="0"/>
              <a:t>V</a:t>
            </a:r>
            <a:r>
              <a:rPr lang="en-DE"/>
              <a:t>alidation: agreement with MCEq</a:t>
            </a:r>
            <a:endParaRPr lang="de-DE" dirty="0"/>
          </a:p>
          <a:p>
            <a:pPr lvl="1"/>
            <a:r>
              <a:rPr lang="de-DE" dirty="0" err="1"/>
              <a:t>arXiv</a:t>
            </a:r>
            <a:r>
              <a:rPr lang="de-DE" dirty="0"/>
              <a:t>: 2502.10951</a:t>
            </a:r>
          </a:p>
          <a:p>
            <a:pPr lvl="1"/>
            <a:r>
              <a:rPr lang="en-US" sz="1800" dirty="0">
                <a:hlinkClick r:id="rId2"/>
              </a:rPr>
              <a:t>github.com/The-Ludwig/PANAMA</a:t>
            </a:r>
            <a:r>
              <a:rPr lang="en-US" sz="1800" dirty="0"/>
              <a:t> </a:t>
            </a:r>
          </a:p>
          <a:p>
            <a:pPr lvl="1"/>
            <a:endParaRPr lang="en-US" sz="1800" dirty="0"/>
          </a:p>
          <a:p>
            <a:r>
              <a:rPr lang="en-US" dirty="0"/>
              <a:t>Fit of prompt normalization is promising</a:t>
            </a:r>
          </a:p>
          <a:p>
            <a:pPr lvl="1"/>
            <a:r>
              <a:rPr lang="de-DE" dirty="0"/>
              <a:t>Include </a:t>
            </a:r>
            <a:r>
              <a:rPr lang="de-DE" dirty="0" err="1"/>
              <a:t>systematics</a:t>
            </a:r>
            <a:br>
              <a:rPr lang="en-DE"/>
            </a:br>
            <a:endParaRPr lang="en-DE">
              <a:sym typeface="Wingdings" pitchFamily="2" charset="2"/>
            </a:endParaRPr>
          </a:p>
          <a:p>
            <a:pPr marL="457200" lvl="1" indent="0">
              <a:buNone/>
            </a:pPr>
            <a:endParaRPr lang="en-DE">
              <a:sym typeface="Wingdings" pitchFamily="2" charset="2"/>
            </a:endParaRPr>
          </a:p>
          <a:p>
            <a:r>
              <a:rPr lang="en-DE">
                <a:sym typeface="Wingdings" pitchFamily="2" charset="2"/>
              </a:rPr>
              <a:t>Unfolding </a:t>
            </a:r>
            <a:r>
              <a:rPr lang="de-DE" dirty="0" err="1">
                <a:sym typeface="Wingdings" pitchFamily="2" charset="2"/>
              </a:rPr>
              <a:t>of</a:t>
            </a:r>
            <a:r>
              <a:rPr lang="de-DE" dirty="0">
                <a:sym typeface="Wingdings" pitchFamily="2" charset="2"/>
              </a:rPr>
              <a:t> </a:t>
            </a:r>
            <a:r>
              <a:rPr lang="de-DE" dirty="0" err="1">
                <a:sym typeface="Wingdings" pitchFamily="2" charset="2"/>
              </a:rPr>
              <a:t>muon</a:t>
            </a:r>
            <a:r>
              <a:rPr lang="de-DE" dirty="0">
                <a:sym typeface="Wingdings" pitchFamily="2" charset="2"/>
              </a:rPr>
              <a:t> </a:t>
            </a:r>
            <a:r>
              <a:rPr lang="de-DE" dirty="0" err="1">
                <a:sym typeface="Wingdings" pitchFamily="2" charset="2"/>
              </a:rPr>
              <a:t>flux</a:t>
            </a:r>
            <a:r>
              <a:rPr lang="de-DE" dirty="0">
                <a:sym typeface="Wingdings" pitchFamily="2" charset="2"/>
              </a:rPr>
              <a:t> at </a:t>
            </a:r>
            <a:r>
              <a:rPr lang="de-DE" dirty="0" err="1">
                <a:sym typeface="Wingdings" pitchFamily="2" charset="2"/>
              </a:rPr>
              <a:t>surface</a:t>
            </a:r>
            <a:r>
              <a:rPr lang="de-DE" dirty="0">
                <a:sym typeface="Wingdings" pitchFamily="2" charset="2"/>
              </a:rPr>
              <a:t> </a:t>
            </a:r>
            <a:r>
              <a:rPr lang="de-DE" dirty="0" err="1">
                <a:sym typeface="Wingdings" pitchFamily="2" charset="2"/>
              </a:rPr>
              <a:t>works</a:t>
            </a:r>
            <a:endParaRPr lang="en-DE">
              <a:sym typeface="Wingdings" pitchFamily="2" charset="2"/>
            </a:endParaRPr>
          </a:p>
          <a:p>
            <a:pPr lvl="1"/>
            <a:r>
              <a:rPr lang="de-DE" dirty="0">
                <a:sym typeface="Wingdings" pitchFamily="2" charset="2"/>
              </a:rPr>
              <a:t>Fine-tune </a:t>
            </a:r>
            <a:r>
              <a:rPr lang="de-DE" dirty="0" err="1">
                <a:sym typeface="Wingdings" pitchFamily="2" charset="2"/>
              </a:rPr>
              <a:t>regularization</a:t>
            </a:r>
            <a:r>
              <a:rPr lang="de-DE" dirty="0">
                <a:sym typeface="Wingdings" pitchFamily="2" charset="2"/>
              </a:rPr>
              <a:t> </a:t>
            </a:r>
            <a:r>
              <a:rPr lang="de-DE" dirty="0" err="1">
                <a:sym typeface="Wingdings" pitchFamily="2" charset="2"/>
              </a:rPr>
              <a:t>strength</a:t>
            </a:r>
            <a:endParaRPr lang="en-DE">
              <a:sym typeface="Wingdings" pitchFamily="2" charset="2"/>
            </a:endParaRPr>
          </a:p>
        </p:txBody>
      </p:sp>
      <p:sp>
        <p:nvSpPr>
          <p:cNvPr id="4" name="Date Placeholder 3">
            <a:extLst>
              <a:ext uri="{FF2B5EF4-FFF2-40B4-BE49-F238E27FC236}">
                <a16:creationId xmlns:a16="http://schemas.microsoft.com/office/drawing/2014/main" id="{D4CCB63C-B245-1DD0-5196-7807F053360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2DF1E15-3809-86FC-A770-42124BA506CA}"/>
              </a:ext>
            </a:extLst>
          </p:cNvPr>
          <p:cNvSpPr>
            <a:spLocks noGrp="1"/>
          </p:cNvSpPr>
          <p:nvPr>
            <p:ph type="sldNum" sz="quarter" idx="12"/>
          </p:nvPr>
        </p:nvSpPr>
        <p:spPr/>
        <p:txBody>
          <a:bodyPr/>
          <a:lstStyle/>
          <a:p>
            <a:fld id="{CD8304E6-5469-594D-85BC-E468E92D2243}" type="slidenum">
              <a:rPr lang="en-US" smtClean="0"/>
              <a:t>15</a:t>
            </a:fld>
            <a:endParaRPr lang="en-US" dirty="0"/>
          </a:p>
        </p:txBody>
      </p:sp>
      <p:sp>
        <p:nvSpPr>
          <p:cNvPr id="6" name="TextBox 5">
            <a:extLst>
              <a:ext uri="{FF2B5EF4-FFF2-40B4-BE49-F238E27FC236}">
                <a16:creationId xmlns:a16="http://schemas.microsoft.com/office/drawing/2014/main" id="{84528176-F06B-F0DC-3940-15A34C9CF649}"/>
              </a:ext>
            </a:extLst>
          </p:cNvPr>
          <p:cNvSpPr txBox="1"/>
          <p:nvPr/>
        </p:nvSpPr>
        <p:spPr>
          <a:xfrm>
            <a:off x="4787153" y="6400800"/>
            <a:ext cx="2945615" cy="369332"/>
          </a:xfrm>
          <a:prstGeom prst="rect">
            <a:avLst/>
          </a:prstGeom>
          <a:noFill/>
        </p:spPr>
        <p:txBody>
          <a:bodyPr wrap="none" rtlCol="0">
            <a:spAutoFit/>
          </a:bodyPr>
          <a:lstStyle/>
          <a:p>
            <a:r>
              <a:rPr lang="en-DE" dirty="0">
                <a:solidFill>
                  <a:srgbClr val="74B842"/>
                </a:solidFill>
              </a:rPr>
              <a:t>Thank you for your attention!</a:t>
            </a:r>
          </a:p>
        </p:txBody>
      </p:sp>
      <p:pic>
        <p:nvPicPr>
          <p:cNvPr id="8" name="Picture 7" descr="A water fountain with a bright light coming out of it&#10;&#10;AI-generated content may be incorrect.">
            <a:extLst>
              <a:ext uri="{FF2B5EF4-FFF2-40B4-BE49-F238E27FC236}">
                <a16:creationId xmlns:a16="http://schemas.microsoft.com/office/drawing/2014/main" id="{263A9DC0-9EEF-045A-4DAA-E4A9E42EC5F4}"/>
              </a:ext>
            </a:extLst>
          </p:cNvPr>
          <p:cNvPicPr>
            <a:picLocks noChangeAspect="1"/>
          </p:cNvPicPr>
          <p:nvPr/>
        </p:nvPicPr>
        <p:blipFill>
          <a:blip r:embed="rId3"/>
          <a:stretch>
            <a:fillRect/>
          </a:stretch>
        </p:blipFill>
        <p:spPr>
          <a:xfrm>
            <a:off x="7244872" y="928053"/>
            <a:ext cx="4117726" cy="4117726"/>
          </a:xfrm>
          <a:prstGeom prst="rect">
            <a:avLst/>
          </a:prstGeom>
        </p:spPr>
      </p:pic>
      <p:sp>
        <p:nvSpPr>
          <p:cNvPr id="9" name="TextBox 8">
            <a:extLst>
              <a:ext uri="{FF2B5EF4-FFF2-40B4-BE49-F238E27FC236}">
                <a16:creationId xmlns:a16="http://schemas.microsoft.com/office/drawing/2014/main" id="{F1F30D03-CD59-7751-2E8C-2AE4BC8F80C9}"/>
              </a:ext>
            </a:extLst>
          </p:cNvPr>
          <p:cNvSpPr txBox="1"/>
          <p:nvPr/>
        </p:nvSpPr>
        <p:spPr>
          <a:xfrm>
            <a:off x="8869462" y="5045779"/>
            <a:ext cx="2570254" cy="461665"/>
          </a:xfrm>
          <a:prstGeom prst="rect">
            <a:avLst/>
          </a:prstGeom>
          <a:noFill/>
        </p:spPr>
        <p:txBody>
          <a:bodyPr wrap="none" rtlCol="0">
            <a:spAutoFit/>
          </a:bodyPr>
          <a:lstStyle/>
          <a:p>
            <a:pPr algn="r"/>
            <a:r>
              <a:rPr lang="en-DE" sz="1200" dirty="0">
                <a:solidFill>
                  <a:srgbClr val="A5A5A5"/>
                </a:solidFill>
              </a:rPr>
              <a:t>How ChatGPT </a:t>
            </a:r>
            <a:r>
              <a:rPr lang="en-DE" sz="1200">
                <a:solidFill>
                  <a:srgbClr val="A5A5A5"/>
                </a:solidFill>
              </a:rPr>
              <a:t>illustrates </a:t>
            </a:r>
            <a:r>
              <a:rPr lang="de-DE" sz="1200" dirty="0">
                <a:solidFill>
                  <a:srgbClr val="A5A5A5"/>
                </a:solidFill>
              </a:rPr>
              <a:t>an </a:t>
            </a:r>
            <a:r>
              <a:rPr lang="de-DE" sz="1200" dirty="0" err="1">
                <a:solidFill>
                  <a:srgbClr val="A5A5A5"/>
                </a:solidFill>
              </a:rPr>
              <a:t>air</a:t>
            </a:r>
            <a:r>
              <a:rPr lang="de-DE" sz="1200" dirty="0">
                <a:solidFill>
                  <a:srgbClr val="A5A5A5"/>
                </a:solidFill>
              </a:rPr>
              <a:t> </a:t>
            </a:r>
            <a:r>
              <a:rPr lang="de-DE" sz="1200" dirty="0" err="1">
                <a:solidFill>
                  <a:srgbClr val="A5A5A5"/>
                </a:solidFill>
              </a:rPr>
              <a:t>shower</a:t>
            </a:r>
            <a:endParaRPr lang="de-DE" sz="1200" dirty="0">
              <a:solidFill>
                <a:srgbClr val="A5A5A5"/>
              </a:solidFill>
            </a:endParaRPr>
          </a:p>
          <a:p>
            <a:pPr algn="r"/>
            <a:r>
              <a:rPr lang="de-DE" sz="1200" dirty="0">
                <a:solidFill>
                  <a:srgbClr val="A5A5A5"/>
                </a:solidFill>
              </a:rPr>
              <a:t>at a California </a:t>
            </a:r>
            <a:r>
              <a:rPr lang="de-DE" sz="1200" dirty="0" err="1">
                <a:solidFill>
                  <a:srgbClr val="A5A5A5"/>
                </a:solidFill>
              </a:rPr>
              <a:t>beach</a:t>
            </a:r>
            <a:r>
              <a:rPr lang="de-DE" sz="1200" dirty="0">
                <a:solidFill>
                  <a:srgbClr val="A5A5A5"/>
                </a:solidFill>
              </a:rPr>
              <a:t>.</a:t>
            </a:r>
            <a:endParaRPr lang="en-DE" sz="1200" dirty="0">
              <a:solidFill>
                <a:srgbClr val="A5A5A5"/>
              </a:solidFill>
            </a:endParaRPr>
          </a:p>
        </p:txBody>
      </p:sp>
    </p:spTree>
    <p:extLst>
      <p:ext uri="{BB962C8B-B14F-4D97-AF65-F5344CB8AC3E}">
        <p14:creationId xmlns:p14="http://schemas.microsoft.com/office/powerpoint/2010/main" val="154064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68C9D-E60F-AFDA-089D-A9C1A8A06ADD}"/>
              </a:ext>
            </a:extLst>
          </p:cNvPr>
          <p:cNvSpPr>
            <a:spLocks noGrp="1"/>
          </p:cNvSpPr>
          <p:nvPr>
            <p:ph type="ctrTitle"/>
          </p:nvPr>
        </p:nvSpPr>
        <p:spPr/>
        <p:txBody>
          <a:bodyPr/>
          <a:lstStyle/>
          <a:p>
            <a:r>
              <a:rPr lang="en-DE" dirty="0"/>
              <a:t>Backup</a:t>
            </a:r>
          </a:p>
        </p:txBody>
      </p:sp>
      <p:sp>
        <p:nvSpPr>
          <p:cNvPr id="3" name="Subtitle 2">
            <a:extLst>
              <a:ext uri="{FF2B5EF4-FFF2-40B4-BE49-F238E27FC236}">
                <a16:creationId xmlns:a16="http://schemas.microsoft.com/office/drawing/2014/main" id="{23689CA3-0A5C-FBC8-E335-D1A891868BD9}"/>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1D0548A1-A725-75F0-1A2A-AA78FD1179B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5B3E2B4-CF4B-22D7-CB57-E098BD1D4836}"/>
              </a:ext>
            </a:extLst>
          </p:cNvPr>
          <p:cNvSpPr>
            <a:spLocks noGrp="1"/>
          </p:cNvSpPr>
          <p:nvPr>
            <p:ph type="sldNum" sz="quarter" idx="12"/>
          </p:nvPr>
        </p:nvSpPr>
        <p:spPr/>
        <p:txBody>
          <a:bodyPr/>
          <a:lstStyle/>
          <a:p>
            <a:fld id="{CD8304E6-5469-594D-85BC-E468E92D2243}" type="slidenum">
              <a:rPr lang="en-US" smtClean="0"/>
              <a:t>16</a:t>
            </a:fld>
            <a:endParaRPr lang="en-US"/>
          </a:p>
        </p:txBody>
      </p:sp>
    </p:spTree>
    <p:extLst>
      <p:ext uri="{BB962C8B-B14F-4D97-AF65-F5344CB8AC3E}">
        <p14:creationId xmlns:p14="http://schemas.microsoft.com/office/powerpoint/2010/main" val="3494818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3B88-913C-F2F9-ED9B-10A6AB26BCE7}"/>
              </a:ext>
            </a:extLst>
          </p:cNvPr>
          <p:cNvSpPr>
            <a:spLocks noGrp="1"/>
          </p:cNvSpPr>
          <p:nvPr>
            <p:ph type="title"/>
          </p:nvPr>
        </p:nvSpPr>
        <p:spPr/>
        <p:txBody>
          <a:bodyPr/>
          <a:lstStyle/>
          <a:p>
            <a:r>
              <a:rPr lang="en-DE" dirty="0"/>
              <a:t>Possible Solutions</a:t>
            </a:r>
          </a:p>
        </p:txBody>
      </p:sp>
      <p:pic>
        <p:nvPicPr>
          <p:cNvPr id="6" name="Content Placeholder 5">
            <a:extLst>
              <a:ext uri="{FF2B5EF4-FFF2-40B4-BE49-F238E27FC236}">
                <a16:creationId xmlns:a16="http://schemas.microsoft.com/office/drawing/2014/main" id="{27CF49AC-4F2C-BD60-9173-33EAE632C67A}"/>
              </a:ext>
            </a:extLst>
          </p:cNvPr>
          <p:cNvPicPr>
            <a:picLocks noGrp="1" noChangeAspect="1"/>
          </p:cNvPicPr>
          <p:nvPr>
            <p:ph idx="1"/>
          </p:nvPr>
        </p:nvPicPr>
        <p:blipFill>
          <a:blip r:embed="rId2"/>
          <a:stretch>
            <a:fillRect/>
          </a:stretch>
        </p:blipFill>
        <p:spPr>
          <a:xfrm>
            <a:off x="1946366" y="1364580"/>
            <a:ext cx="8151223" cy="5179360"/>
          </a:xfrm>
          <a:prstGeom prst="rect">
            <a:avLst/>
          </a:prstGeom>
        </p:spPr>
      </p:pic>
      <p:sp>
        <p:nvSpPr>
          <p:cNvPr id="4" name="Date Placeholder 3">
            <a:extLst>
              <a:ext uri="{FF2B5EF4-FFF2-40B4-BE49-F238E27FC236}">
                <a16:creationId xmlns:a16="http://schemas.microsoft.com/office/drawing/2014/main" id="{AB6F0688-D381-BF49-6F10-EEBAE91CB3E2}"/>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63A8DB64-CB1E-F23D-2E84-6FB07E421FA1}"/>
              </a:ext>
            </a:extLst>
          </p:cNvPr>
          <p:cNvSpPr>
            <a:spLocks noGrp="1"/>
          </p:cNvSpPr>
          <p:nvPr>
            <p:ph type="sldNum" sz="quarter" idx="12"/>
          </p:nvPr>
        </p:nvSpPr>
        <p:spPr/>
        <p:txBody>
          <a:bodyPr/>
          <a:lstStyle/>
          <a:p>
            <a:fld id="{5A8B807B-7ABD-FB40-A5A1-0E26020D3360}" type="slidenum">
              <a:rPr lang="en-DE" smtClean="0"/>
              <a:t>17</a:t>
            </a:fld>
            <a:endParaRPr lang="en-DE"/>
          </a:p>
        </p:txBody>
      </p:sp>
      <p:sp>
        <p:nvSpPr>
          <p:cNvPr id="7" name="TextBox 6">
            <a:extLst>
              <a:ext uri="{FF2B5EF4-FFF2-40B4-BE49-F238E27FC236}">
                <a16:creationId xmlns:a16="http://schemas.microsoft.com/office/drawing/2014/main" id="{544BD8C9-5CDE-1491-947D-54E3A7398E37}"/>
              </a:ext>
            </a:extLst>
          </p:cNvPr>
          <p:cNvSpPr txBox="1"/>
          <p:nvPr/>
        </p:nvSpPr>
        <p:spPr>
          <a:xfrm>
            <a:off x="9392194" y="6642556"/>
            <a:ext cx="854721" cy="215444"/>
          </a:xfrm>
          <a:prstGeom prst="rect">
            <a:avLst/>
          </a:prstGeom>
          <a:noFill/>
        </p:spPr>
        <p:txBody>
          <a:bodyPr wrap="none" rtlCol="0">
            <a:spAutoFit/>
          </a:bodyPr>
          <a:lstStyle/>
          <a:p>
            <a:r>
              <a:rPr lang="en-DE" sz="800" dirty="0">
                <a:solidFill>
                  <a:schemeClr val="accent3"/>
                </a:solidFill>
              </a:rPr>
              <a:t>Hans Dembinski</a:t>
            </a:r>
          </a:p>
        </p:txBody>
      </p:sp>
    </p:spTree>
    <p:extLst>
      <p:ext uri="{BB962C8B-B14F-4D97-AF65-F5344CB8AC3E}">
        <p14:creationId xmlns:p14="http://schemas.microsoft.com/office/powerpoint/2010/main" val="1018811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62A6E-A411-938C-7461-29919208C3F6}"/>
              </a:ext>
            </a:extLst>
          </p:cNvPr>
          <p:cNvPicPr>
            <a:picLocks noChangeAspect="1"/>
          </p:cNvPicPr>
          <p:nvPr/>
        </p:nvPicPr>
        <p:blipFill>
          <a:blip r:embed="rId2"/>
          <a:stretch>
            <a:fillRect/>
          </a:stretch>
        </p:blipFill>
        <p:spPr>
          <a:xfrm>
            <a:off x="6215442" y="1426300"/>
            <a:ext cx="5368941" cy="4005400"/>
          </a:xfrm>
          <a:prstGeom prst="rect">
            <a:avLst/>
          </a:prstGeom>
        </p:spPr>
      </p:pic>
      <p:pic>
        <p:nvPicPr>
          <p:cNvPr id="3" name="Picture 2">
            <a:extLst>
              <a:ext uri="{FF2B5EF4-FFF2-40B4-BE49-F238E27FC236}">
                <a16:creationId xmlns:a16="http://schemas.microsoft.com/office/drawing/2014/main" id="{CC87164E-3825-272E-2E70-CF58817CBAAA}"/>
              </a:ext>
            </a:extLst>
          </p:cNvPr>
          <p:cNvPicPr>
            <a:picLocks noChangeAspect="1"/>
          </p:cNvPicPr>
          <p:nvPr/>
        </p:nvPicPr>
        <p:blipFill>
          <a:blip r:embed="rId3"/>
          <a:stretch>
            <a:fillRect/>
          </a:stretch>
        </p:blipFill>
        <p:spPr>
          <a:xfrm>
            <a:off x="287673" y="1426300"/>
            <a:ext cx="5368940" cy="4005400"/>
          </a:xfrm>
          <a:prstGeom prst="rect">
            <a:avLst/>
          </a:prstGeom>
        </p:spPr>
      </p:pic>
      <p:sp>
        <p:nvSpPr>
          <p:cNvPr id="2" name="Title 1">
            <a:extLst>
              <a:ext uri="{FF2B5EF4-FFF2-40B4-BE49-F238E27FC236}">
                <a16:creationId xmlns:a16="http://schemas.microsoft.com/office/drawing/2014/main" id="{13EECCC0-81CA-A109-6BC9-2FB19DDE2578}"/>
              </a:ext>
            </a:extLst>
          </p:cNvPr>
          <p:cNvSpPr>
            <a:spLocks noGrp="1"/>
          </p:cNvSpPr>
          <p:nvPr>
            <p:ph type="title"/>
          </p:nvPr>
        </p:nvSpPr>
        <p:spPr/>
        <p:txBody>
          <a:bodyPr>
            <a:normAutofit/>
          </a:bodyPr>
          <a:lstStyle/>
          <a:p>
            <a:r>
              <a:rPr lang="en-DE"/>
              <a:t>Expected </a:t>
            </a:r>
            <a:r>
              <a:rPr lang="de-DE" dirty="0"/>
              <a:t>M</a:t>
            </a:r>
            <a:r>
              <a:rPr lang="en-DE"/>
              <a:t>uons </a:t>
            </a:r>
            <a:r>
              <a:rPr lang="de-DE" dirty="0"/>
              <a:t>F</a:t>
            </a:r>
            <a:r>
              <a:rPr lang="en-DE"/>
              <a:t>or 10 </a:t>
            </a:r>
            <a:r>
              <a:rPr lang="de-DE" dirty="0"/>
              <a:t>Y</a:t>
            </a:r>
            <a:r>
              <a:rPr lang="en-DE"/>
              <a:t>ears: </a:t>
            </a:r>
            <a:r>
              <a:rPr lang="de-DE" dirty="0"/>
              <a:t>L</a:t>
            </a:r>
            <a:r>
              <a:rPr lang="en-DE"/>
              <a:t>eading </a:t>
            </a:r>
            <a:r>
              <a:rPr lang="en-DE" dirty="0"/>
              <a:t>vs</a:t>
            </a:r>
            <a:r>
              <a:rPr lang="en-DE"/>
              <a:t>. </a:t>
            </a:r>
            <a:r>
              <a:rPr lang="de-DE" dirty="0"/>
              <a:t>B</a:t>
            </a:r>
            <a:r>
              <a:rPr lang="en-DE"/>
              <a:t>undle </a:t>
            </a:r>
            <a:r>
              <a:rPr lang="de-DE" dirty="0"/>
              <a:t>E</a:t>
            </a:r>
            <a:r>
              <a:rPr lang="en-DE"/>
              <a:t>nergy </a:t>
            </a:r>
            <a:r>
              <a:rPr lang="en-DE" dirty="0"/>
              <a:t>(GSF)</a:t>
            </a:r>
          </a:p>
        </p:txBody>
      </p:sp>
      <p:sp>
        <p:nvSpPr>
          <p:cNvPr id="4" name="Date Placeholder 3">
            <a:extLst>
              <a:ext uri="{FF2B5EF4-FFF2-40B4-BE49-F238E27FC236}">
                <a16:creationId xmlns:a16="http://schemas.microsoft.com/office/drawing/2014/main" id="{76D51072-A771-182E-D4EE-1628C0CCB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1E5B0B-5DBE-EDD4-BE13-64C298B4CB99}"/>
              </a:ext>
            </a:extLst>
          </p:cNvPr>
          <p:cNvSpPr>
            <a:spLocks noGrp="1"/>
          </p:cNvSpPr>
          <p:nvPr>
            <p:ph type="sldNum" sz="quarter" idx="12"/>
          </p:nvPr>
        </p:nvSpPr>
        <p:spPr/>
        <p:txBody>
          <a:bodyPr/>
          <a:lstStyle/>
          <a:p>
            <a:fld id="{CD8304E6-5469-594D-85BC-E468E92D2243}" type="slidenum">
              <a:rPr lang="en-US" smtClean="0"/>
              <a:t>18</a:t>
            </a:fld>
            <a:endParaRPr lang="en-US"/>
          </a:p>
        </p:txBody>
      </p:sp>
      <p:sp>
        <p:nvSpPr>
          <p:cNvPr id="11" name="TextBox 10">
            <a:extLst>
              <a:ext uri="{FF2B5EF4-FFF2-40B4-BE49-F238E27FC236}">
                <a16:creationId xmlns:a16="http://schemas.microsoft.com/office/drawing/2014/main" id="{D53989D6-3A80-43A8-7D42-1B86F7881A58}"/>
              </a:ext>
            </a:extLst>
          </p:cNvPr>
          <p:cNvSpPr txBox="1"/>
          <p:nvPr/>
        </p:nvSpPr>
        <p:spPr>
          <a:xfrm>
            <a:off x="3742123" y="6139543"/>
            <a:ext cx="6116251" cy="584775"/>
          </a:xfrm>
          <a:prstGeom prst="rect">
            <a:avLst/>
          </a:prstGeom>
          <a:noFill/>
        </p:spPr>
        <p:txBody>
          <a:bodyPr wrap="square" rtlCol="0">
            <a:spAutoFit/>
          </a:bodyPr>
          <a:lstStyle/>
          <a:p>
            <a:pPr marL="285750" indent="-285750">
              <a:buFont typeface="Wingdings" pitchFamily="2" charset="2"/>
              <a:buChar char="Ø"/>
            </a:pPr>
            <a:r>
              <a:rPr lang="en-DE" sz="1600" dirty="0">
                <a:solidFill>
                  <a:schemeClr val="accent6"/>
                </a:solidFill>
              </a:rPr>
              <a:t>Both leading and bundle energy are sensitive to detect prompt</a:t>
            </a:r>
          </a:p>
          <a:p>
            <a:pPr marL="285750" indent="-285750">
              <a:buFont typeface="Wingdings" pitchFamily="2" charset="2"/>
              <a:buChar char="Ø"/>
            </a:pPr>
            <a:r>
              <a:rPr lang="en-DE" sz="1600" dirty="0">
                <a:solidFill>
                  <a:schemeClr val="accent6"/>
                </a:solidFill>
              </a:rPr>
              <a:t>Leading muon energy is more sensitive </a:t>
            </a:r>
          </a:p>
        </p:txBody>
      </p:sp>
      <p:sp>
        <p:nvSpPr>
          <p:cNvPr id="9" name="Oval 8">
            <a:extLst>
              <a:ext uri="{FF2B5EF4-FFF2-40B4-BE49-F238E27FC236}">
                <a16:creationId xmlns:a16="http://schemas.microsoft.com/office/drawing/2014/main" id="{AD965EDF-68DA-81F8-28DF-D32F2D223701}"/>
              </a:ext>
            </a:extLst>
          </p:cNvPr>
          <p:cNvSpPr/>
          <p:nvPr/>
        </p:nvSpPr>
        <p:spPr>
          <a:xfrm>
            <a:off x="9858375" y="4129108"/>
            <a:ext cx="1495426" cy="692273"/>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741E45A7-46FD-DD7C-2FA6-45885CE1FEA7}"/>
              </a:ext>
            </a:extLst>
          </p:cNvPr>
          <p:cNvSpPr/>
          <p:nvPr/>
        </p:nvSpPr>
        <p:spPr>
          <a:xfrm>
            <a:off x="3075709" y="4107305"/>
            <a:ext cx="1541262" cy="714076"/>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595F4DF6-BFC1-34F8-EE49-CE92526736D0}"/>
              </a:ext>
            </a:extLst>
          </p:cNvPr>
          <p:cNvSpPr txBox="1"/>
          <p:nvPr/>
        </p:nvSpPr>
        <p:spPr>
          <a:xfrm>
            <a:off x="1461486" y="3729047"/>
            <a:ext cx="1205458" cy="307777"/>
          </a:xfrm>
          <a:prstGeom prst="rect">
            <a:avLst/>
          </a:prstGeom>
          <a:noFill/>
        </p:spPr>
        <p:txBody>
          <a:bodyPr wrap="none" rtlCol="0">
            <a:spAutoFit/>
          </a:bodyPr>
          <a:lstStyle/>
          <a:p>
            <a:r>
              <a:rPr lang="en-DE" sz="1400" dirty="0"/>
              <a:t>L2 MuonFilter</a:t>
            </a:r>
          </a:p>
        </p:txBody>
      </p:sp>
      <p:sp>
        <p:nvSpPr>
          <p:cNvPr id="8" name="TextBox 7">
            <a:extLst>
              <a:ext uri="{FF2B5EF4-FFF2-40B4-BE49-F238E27FC236}">
                <a16:creationId xmlns:a16="http://schemas.microsoft.com/office/drawing/2014/main" id="{934AAF75-47B7-DA2B-D545-FA25C4D81860}"/>
              </a:ext>
            </a:extLst>
          </p:cNvPr>
          <p:cNvSpPr txBox="1"/>
          <p:nvPr/>
        </p:nvSpPr>
        <p:spPr>
          <a:xfrm>
            <a:off x="7345541" y="3729046"/>
            <a:ext cx="1205458" cy="307777"/>
          </a:xfrm>
          <a:prstGeom prst="rect">
            <a:avLst/>
          </a:prstGeom>
          <a:noFill/>
        </p:spPr>
        <p:txBody>
          <a:bodyPr wrap="none" rtlCol="0">
            <a:spAutoFit/>
          </a:bodyPr>
          <a:lstStyle/>
          <a:p>
            <a:r>
              <a:rPr lang="en-DE" sz="1400" dirty="0"/>
              <a:t>L2 MuonFilter</a:t>
            </a:r>
          </a:p>
        </p:txBody>
      </p:sp>
    </p:spTree>
    <p:extLst>
      <p:ext uri="{BB962C8B-B14F-4D97-AF65-F5344CB8AC3E}">
        <p14:creationId xmlns:p14="http://schemas.microsoft.com/office/powerpoint/2010/main" val="2719550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C919B-9662-1EC3-8171-A1FB4D3001EE}"/>
              </a:ext>
            </a:extLst>
          </p:cNvPr>
          <p:cNvPicPr>
            <a:picLocks noChangeAspect="1"/>
          </p:cNvPicPr>
          <p:nvPr/>
        </p:nvPicPr>
        <p:blipFill>
          <a:blip r:embed="rId2"/>
          <a:stretch>
            <a:fillRect/>
          </a:stretch>
        </p:blipFill>
        <p:spPr>
          <a:xfrm>
            <a:off x="4738258" y="949545"/>
            <a:ext cx="7247419" cy="5406804"/>
          </a:xfrm>
          <a:prstGeom prst="rect">
            <a:avLst/>
          </a:prstGeom>
        </p:spPr>
      </p:pic>
      <p:sp>
        <p:nvSpPr>
          <p:cNvPr id="2" name="Title 1">
            <a:extLst>
              <a:ext uri="{FF2B5EF4-FFF2-40B4-BE49-F238E27FC236}">
                <a16:creationId xmlns:a16="http://schemas.microsoft.com/office/drawing/2014/main" id="{E24A93B4-DDCA-4F67-32CA-6BE9BC5B12AA}"/>
              </a:ext>
            </a:extLst>
          </p:cNvPr>
          <p:cNvSpPr>
            <a:spLocks noGrp="1"/>
          </p:cNvSpPr>
          <p:nvPr>
            <p:ph type="title"/>
          </p:nvPr>
        </p:nvSpPr>
        <p:spPr/>
        <p:txBody>
          <a:bodyPr/>
          <a:lstStyle/>
          <a:p>
            <a:r>
              <a:rPr lang="en-DE"/>
              <a:t>Leading </a:t>
            </a:r>
            <a:r>
              <a:rPr lang="de-DE" dirty="0"/>
              <a:t>M</a:t>
            </a:r>
            <a:r>
              <a:rPr lang="en-DE"/>
              <a:t>uon </a:t>
            </a:r>
            <a:r>
              <a:rPr lang="de-DE" dirty="0"/>
              <a:t>E</a:t>
            </a:r>
            <a:r>
              <a:rPr lang="en-DE"/>
              <a:t>nergy </a:t>
            </a:r>
            <a:r>
              <a:rPr lang="de-DE" dirty="0"/>
              <a:t>F</a:t>
            </a:r>
            <a:r>
              <a:rPr lang="en-DE"/>
              <a:t>raction</a:t>
            </a:r>
            <a:endParaRPr lang="en-DE" dirty="0"/>
          </a:p>
        </p:txBody>
      </p:sp>
      <p:sp>
        <p:nvSpPr>
          <p:cNvPr id="3" name="Content Placeholder 2">
            <a:extLst>
              <a:ext uri="{FF2B5EF4-FFF2-40B4-BE49-F238E27FC236}">
                <a16:creationId xmlns:a16="http://schemas.microsoft.com/office/drawing/2014/main" id="{96D32BCF-BF40-9C92-D525-FB9E5AC8FDA4}"/>
              </a:ext>
            </a:extLst>
          </p:cNvPr>
          <p:cNvSpPr>
            <a:spLocks noGrp="1"/>
          </p:cNvSpPr>
          <p:nvPr>
            <p:ph idx="1"/>
          </p:nvPr>
        </p:nvSpPr>
        <p:spPr>
          <a:xfrm>
            <a:off x="540443" y="1825624"/>
            <a:ext cx="4233458" cy="4530725"/>
          </a:xfrm>
        </p:spPr>
        <p:txBody>
          <a:bodyPr anchor="ctr">
            <a:normAutofit/>
          </a:bodyPr>
          <a:lstStyle/>
          <a:p>
            <a:pPr>
              <a:buFont typeface="Wingdings" pitchFamily="2" charset="2"/>
              <a:buChar char="Ø"/>
            </a:pPr>
            <a:r>
              <a:rPr lang="en-DE" sz="1800" dirty="0">
                <a:solidFill>
                  <a:schemeClr val="accent6"/>
                </a:solidFill>
              </a:rPr>
              <a:t>Prompt dominates for energies &gt; 1 PeV</a:t>
            </a:r>
          </a:p>
          <a:p>
            <a:pPr>
              <a:buFont typeface="Wingdings" pitchFamily="2" charset="2"/>
              <a:buChar char="Ø"/>
            </a:pPr>
            <a:r>
              <a:rPr lang="en-DE" sz="1800" dirty="0">
                <a:solidFill>
                  <a:schemeClr val="accent6"/>
                </a:solidFill>
              </a:rPr>
              <a:t>Leading energy sweet spot: 0.1 – 0.9  </a:t>
            </a:r>
          </a:p>
        </p:txBody>
      </p:sp>
      <p:sp>
        <p:nvSpPr>
          <p:cNvPr id="4" name="Date Placeholder 3">
            <a:extLst>
              <a:ext uri="{FF2B5EF4-FFF2-40B4-BE49-F238E27FC236}">
                <a16:creationId xmlns:a16="http://schemas.microsoft.com/office/drawing/2014/main" id="{C315B6BC-FF8B-F073-4FA1-75B3851526F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DE0D164-D5DD-3528-A353-BA51A85D148D}"/>
              </a:ext>
            </a:extLst>
          </p:cNvPr>
          <p:cNvSpPr>
            <a:spLocks noGrp="1"/>
          </p:cNvSpPr>
          <p:nvPr>
            <p:ph type="sldNum" sz="quarter" idx="12"/>
          </p:nvPr>
        </p:nvSpPr>
        <p:spPr/>
        <p:txBody>
          <a:bodyPr/>
          <a:lstStyle/>
          <a:p>
            <a:fld id="{CD8304E6-5469-594D-85BC-E468E92D2243}" type="slidenum">
              <a:rPr lang="en-US" smtClean="0"/>
              <a:t>19</a:t>
            </a:fld>
            <a:endParaRPr lang="en-US"/>
          </a:p>
        </p:txBody>
      </p:sp>
      <p:sp>
        <p:nvSpPr>
          <p:cNvPr id="19" name="TextBox 18">
            <a:extLst>
              <a:ext uri="{FF2B5EF4-FFF2-40B4-BE49-F238E27FC236}">
                <a16:creationId xmlns:a16="http://schemas.microsoft.com/office/drawing/2014/main" id="{A571BEF6-73A6-FA02-8552-0E7BCC3C6D32}"/>
              </a:ext>
            </a:extLst>
          </p:cNvPr>
          <p:cNvSpPr txBox="1"/>
          <p:nvPr/>
        </p:nvSpPr>
        <p:spPr>
          <a:xfrm>
            <a:off x="8989254" y="1107440"/>
            <a:ext cx="1368965" cy="461665"/>
          </a:xfrm>
          <a:prstGeom prst="rect">
            <a:avLst/>
          </a:prstGeom>
          <a:noFill/>
        </p:spPr>
        <p:txBody>
          <a:bodyPr wrap="none" rtlCol="0">
            <a:spAutoFit/>
          </a:bodyPr>
          <a:lstStyle/>
          <a:p>
            <a:r>
              <a:rPr lang="en-GB" sz="1200" dirty="0"/>
              <a:t>Solid: conventional</a:t>
            </a:r>
          </a:p>
          <a:p>
            <a:r>
              <a:rPr lang="en-GB" sz="1200" dirty="0"/>
              <a:t>Dashed: prompt</a:t>
            </a:r>
            <a:endParaRPr lang="en-DE" sz="1200" dirty="0"/>
          </a:p>
        </p:txBody>
      </p:sp>
      <p:sp>
        <p:nvSpPr>
          <p:cNvPr id="20" name="Oval 19">
            <a:extLst>
              <a:ext uri="{FF2B5EF4-FFF2-40B4-BE49-F238E27FC236}">
                <a16:creationId xmlns:a16="http://schemas.microsoft.com/office/drawing/2014/main" id="{39BF1CF6-0D62-1022-E287-A56F4C17F4CA}"/>
              </a:ext>
            </a:extLst>
          </p:cNvPr>
          <p:cNvSpPr/>
          <p:nvPr/>
        </p:nvSpPr>
        <p:spPr>
          <a:xfrm rot="20506158">
            <a:off x="5935379" y="1661254"/>
            <a:ext cx="6002755" cy="1074233"/>
          </a:xfrm>
          <a:prstGeom prst="ellipse">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5AED9EC5-A3F5-DAA9-68D1-670179AE0948}"/>
              </a:ext>
            </a:extLst>
          </p:cNvPr>
          <p:cNvSpPr/>
          <p:nvPr/>
        </p:nvSpPr>
        <p:spPr>
          <a:xfrm rot="21104937">
            <a:off x="6875844" y="3221787"/>
            <a:ext cx="3984073" cy="1051652"/>
          </a:xfrm>
          <a:prstGeom prst="ellipse">
            <a:avLst/>
          </a:prstGeom>
          <a:no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0591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a:t>Muon </a:t>
            </a:r>
            <a:r>
              <a:rPr lang="de-DE" dirty="0"/>
              <a:t>P</a:t>
            </a:r>
            <a:r>
              <a:rPr lang="en-DE"/>
              <a:t>uzzle </a:t>
            </a:r>
            <a:r>
              <a:rPr lang="de-DE" dirty="0"/>
              <a:t>&amp;</a:t>
            </a:r>
            <a:r>
              <a:rPr lang="en-DE"/>
              <a:t> </a:t>
            </a:r>
            <a:r>
              <a:rPr lang="de-DE" dirty="0"/>
              <a:t>H</a:t>
            </a:r>
            <a:r>
              <a:rPr lang="en-DE"/>
              <a:t>adronic </a:t>
            </a:r>
            <a:r>
              <a:rPr lang="de-DE" dirty="0"/>
              <a:t>U</a:t>
            </a:r>
            <a:r>
              <a:rPr lang="en-DE"/>
              <a:t>ncertainties</a:t>
            </a:r>
            <a:endParaRPr lang="en-DE" dirty="0"/>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2</a:t>
            </a:fld>
            <a:endParaRPr lang="en-US"/>
          </a:p>
        </p:txBody>
      </p:sp>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2"/>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646331"/>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a:t>
            </a:r>
            <a:r>
              <a:rPr lang="en-DE">
                <a:solidFill>
                  <a:srgbClr val="74B942"/>
                </a:solidFill>
              </a:rPr>
              <a:t>8 TeV</a:t>
            </a:r>
            <a:endParaRPr lang="de-DE" dirty="0">
              <a:solidFill>
                <a:srgbClr val="74B942"/>
              </a:solidFill>
            </a:endParaRPr>
          </a:p>
          <a:p>
            <a:pPr marL="285750" indent="-285750">
              <a:buFont typeface="Wingdings" pitchFamily="2" charset="2"/>
              <a:buChar char="Ø"/>
            </a:pPr>
            <a:r>
              <a:rPr lang="en-DE">
                <a:solidFill>
                  <a:srgbClr val="74B942"/>
                </a:solidFill>
              </a:rPr>
              <a:t>Precise pion/kaon ratio measurement needed</a:t>
            </a:r>
            <a:endParaRPr lang="en-DE" dirty="0">
              <a:solidFill>
                <a:srgbClr val="74B942"/>
              </a:solidFill>
            </a:endParaRP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3"/>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4"/>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5"/>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E8C3-05A1-ACDC-A19F-CAE0FF3937F2}"/>
              </a:ext>
            </a:extLst>
          </p:cNvPr>
          <p:cNvSpPr>
            <a:spLocks noGrp="1"/>
          </p:cNvSpPr>
          <p:nvPr>
            <p:ph type="title"/>
          </p:nvPr>
        </p:nvSpPr>
        <p:spPr/>
        <p:txBody>
          <a:bodyPr/>
          <a:lstStyle/>
          <a:p>
            <a:r>
              <a:rPr lang="en-DE"/>
              <a:t>Leading </a:t>
            </a:r>
            <a:r>
              <a:rPr lang="de-DE" dirty="0"/>
              <a:t>M</a:t>
            </a:r>
            <a:r>
              <a:rPr lang="en-DE"/>
              <a:t>uon </a:t>
            </a:r>
            <a:r>
              <a:rPr lang="de-DE" dirty="0"/>
              <a:t>C</a:t>
            </a:r>
            <a:r>
              <a:rPr lang="en-DE"/>
              <a:t>ontribution</a:t>
            </a:r>
            <a:endParaRPr lang="en-DE" dirty="0"/>
          </a:p>
        </p:txBody>
      </p:sp>
      <p:sp>
        <p:nvSpPr>
          <p:cNvPr id="4" name="Slide Number Placeholder 3">
            <a:extLst>
              <a:ext uri="{FF2B5EF4-FFF2-40B4-BE49-F238E27FC236}">
                <a16:creationId xmlns:a16="http://schemas.microsoft.com/office/drawing/2014/main" id="{972C638F-29F0-BA35-224E-9D857389212F}"/>
              </a:ext>
            </a:extLst>
          </p:cNvPr>
          <p:cNvSpPr>
            <a:spLocks noGrp="1"/>
          </p:cNvSpPr>
          <p:nvPr>
            <p:ph type="sldNum" sz="quarter" idx="12"/>
          </p:nvPr>
        </p:nvSpPr>
        <p:spPr/>
        <p:txBody>
          <a:bodyPr/>
          <a:lstStyle/>
          <a:p>
            <a:fld id="{5AE0D498-42EE-5F49-9FFD-85B9B54DD666}" type="slidenum">
              <a:rPr lang="en-DE" smtClean="0"/>
              <a:t>20</a:t>
            </a:fld>
            <a:endParaRPr lang="en-DE"/>
          </a:p>
        </p:txBody>
      </p:sp>
      <p:pic>
        <p:nvPicPr>
          <p:cNvPr id="8" name="Picture 7" descr="A graph with red lines and black dots&#10;&#10;Description automatically generated">
            <a:extLst>
              <a:ext uri="{FF2B5EF4-FFF2-40B4-BE49-F238E27FC236}">
                <a16:creationId xmlns:a16="http://schemas.microsoft.com/office/drawing/2014/main" id="{A3A1A0F4-7497-5850-FC07-395632148395}"/>
              </a:ext>
            </a:extLst>
          </p:cNvPr>
          <p:cNvPicPr>
            <a:picLocks noChangeAspect="1"/>
          </p:cNvPicPr>
          <p:nvPr/>
        </p:nvPicPr>
        <p:blipFill>
          <a:blip r:embed="rId2"/>
          <a:stretch>
            <a:fillRect/>
          </a:stretch>
        </p:blipFill>
        <p:spPr>
          <a:xfrm>
            <a:off x="397522" y="1181396"/>
            <a:ext cx="3342627" cy="2887133"/>
          </a:xfrm>
          <a:prstGeom prst="rect">
            <a:avLst/>
          </a:prstGeom>
        </p:spPr>
      </p:pic>
      <p:sp>
        <p:nvSpPr>
          <p:cNvPr id="9" name="TextBox 8">
            <a:extLst>
              <a:ext uri="{FF2B5EF4-FFF2-40B4-BE49-F238E27FC236}">
                <a16:creationId xmlns:a16="http://schemas.microsoft.com/office/drawing/2014/main" id="{CDFFBED2-F304-EA20-1346-C6B54152E4BA}"/>
              </a:ext>
            </a:extLst>
          </p:cNvPr>
          <p:cNvSpPr txBox="1"/>
          <p:nvPr/>
        </p:nvSpPr>
        <p:spPr>
          <a:xfrm>
            <a:off x="250085" y="4288688"/>
            <a:ext cx="4222053" cy="2031325"/>
          </a:xfrm>
          <a:prstGeom prst="rect">
            <a:avLst/>
          </a:prstGeom>
          <a:noFill/>
        </p:spPr>
        <p:txBody>
          <a:bodyPr wrap="none" rtlCol="0">
            <a:spAutoFit/>
          </a:bodyPr>
          <a:lstStyle/>
          <a:p>
            <a:pPr marL="171450" indent="-171450">
              <a:buFont typeface="Arial" panose="020B0604020202020204" pitchFamily="34" charset="0"/>
              <a:buChar char="•"/>
            </a:pPr>
            <a:r>
              <a:rPr lang="en-DE" sz="1400" dirty="0"/>
              <a:t>Muons with energies between 100 TeV and 50 PeV </a:t>
            </a:r>
            <a:br>
              <a:rPr lang="en-DE" sz="1400" dirty="0"/>
            </a:br>
            <a:r>
              <a:rPr lang="en-DE" sz="1400" dirty="0"/>
              <a:t>dominate the bundle by more than 90%</a:t>
            </a:r>
          </a:p>
          <a:p>
            <a:pPr marL="171450" indent="-171450">
              <a:buFont typeface="Arial" panose="020B0604020202020204" pitchFamily="34" charset="0"/>
              <a:buChar char="•"/>
            </a:pPr>
            <a:r>
              <a:rPr lang="en-DE" sz="1400" dirty="0"/>
              <a:t>In average conventional muons are more dominant </a:t>
            </a:r>
            <a:br>
              <a:rPr lang="en-DE" sz="1400" dirty="0"/>
            </a:br>
            <a:r>
              <a:rPr lang="en-DE" sz="1400" dirty="0"/>
              <a:t>than prompt</a:t>
            </a:r>
          </a:p>
          <a:p>
            <a:pPr marL="171450" indent="-171450">
              <a:buFont typeface="Arial" panose="020B0604020202020204" pitchFamily="34" charset="0"/>
              <a:buChar char="•"/>
            </a:pPr>
            <a:r>
              <a:rPr lang="en-DE" sz="1400" dirty="0"/>
              <a:t>But: at high energies, there are more prompt than </a:t>
            </a:r>
            <a:br>
              <a:rPr lang="en-DE" sz="1400" dirty="0"/>
            </a:br>
            <a:r>
              <a:rPr lang="en-DE" sz="1400" dirty="0"/>
              <a:t>conventional events</a:t>
            </a:r>
          </a:p>
          <a:p>
            <a:endParaRPr lang="en-DE" sz="1400" dirty="0"/>
          </a:p>
          <a:p>
            <a:pPr marL="285750" indent="-285750">
              <a:buFont typeface="Wingdings" pitchFamily="2" charset="2"/>
              <a:buChar char="Ø"/>
            </a:pPr>
            <a:r>
              <a:rPr lang="en-GB" sz="1400" dirty="0">
                <a:solidFill>
                  <a:schemeClr val="accent6"/>
                </a:solidFill>
              </a:rPr>
              <a:t>H</a:t>
            </a:r>
            <a:r>
              <a:rPr lang="en-DE" sz="1400" dirty="0">
                <a:solidFill>
                  <a:schemeClr val="accent6"/>
                </a:solidFill>
              </a:rPr>
              <a:t>igh leading energy fraction does not lead to more </a:t>
            </a:r>
            <a:br>
              <a:rPr lang="en-DE" sz="1400" dirty="0">
                <a:solidFill>
                  <a:schemeClr val="accent6"/>
                </a:solidFill>
              </a:rPr>
            </a:br>
            <a:r>
              <a:rPr lang="en-DE" sz="1400" dirty="0">
                <a:solidFill>
                  <a:schemeClr val="accent6"/>
                </a:solidFill>
              </a:rPr>
              <a:t>sensitivity to detect prompt</a:t>
            </a:r>
          </a:p>
        </p:txBody>
      </p:sp>
      <p:sp>
        <p:nvSpPr>
          <p:cNvPr id="5" name="TextBox 4">
            <a:extLst>
              <a:ext uri="{FF2B5EF4-FFF2-40B4-BE49-F238E27FC236}">
                <a16:creationId xmlns:a16="http://schemas.microsoft.com/office/drawing/2014/main" id="{59E1D178-09A7-9A6E-00B1-9CD37A18F889}"/>
              </a:ext>
            </a:extLst>
          </p:cNvPr>
          <p:cNvSpPr txBox="1"/>
          <p:nvPr/>
        </p:nvSpPr>
        <p:spPr>
          <a:xfrm>
            <a:off x="2155919" y="1056379"/>
            <a:ext cx="2423886" cy="276999"/>
          </a:xfrm>
          <a:prstGeom prst="rect">
            <a:avLst/>
          </a:prstGeom>
          <a:noFill/>
        </p:spPr>
        <p:txBody>
          <a:bodyPr wrap="square" rtlCol="0">
            <a:spAutoFit/>
          </a:bodyPr>
          <a:lstStyle/>
          <a:p>
            <a:r>
              <a:rPr lang="en-DE" sz="1200" dirty="0"/>
              <a:t>Patrick Berghaus</a:t>
            </a:r>
          </a:p>
        </p:txBody>
      </p:sp>
      <p:sp>
        <p:nvSpPr>
          <p:cNvPr id="7" name="Date Placeholder 6">
            <a:extLst>
              <a:ext uri="{FF2B5EF4-FFF2-40B4-BE49-F238E27FC236}">
                <a16:creationId xmlns:a16="http://schemas.microsoft.com/office/drawing/2014/main" id="{CD26F518-B365-E04B-F264-44A2BF8F39D8}"/>
              </a:ext>
            </a:extLst>
          </p:cNvPr>
          <p:cNvSpPr>
            <a:spLocks noGrp="1"/>
          </p:cNvSpPr>
          <p:nvPr>
            <p:ph type="dt" sz="half" idx="10"/>
          </p:nvPr>
        </p:nvSpPr>
        <p:spPr/>
        <p:txBody>
          <a:bodyPr/>
          <a:lstStyle/>
          <a:p>
            <a:r>
              <a:rPr lang="de-DE"/>
              <a:t>pascal.gutjahr@tu-dortmund.de</a:t>
            </a:r>
            <a:endParaRPr lang="en-US"/>
          </a:p>
        </p:txBody>
      </p:sp>
      <p:pic>
        <p:nvPicPr>
          <p:cNvPr id="11" name="Picture 10">
            <a:extLst>
              <a:ext uri="{FF2B5EF4-FFF2-40B4-BE49-F238E27FC236}">
                <a16:creationId xmlns:a16="http://schemas.microsoft.com/office/drawing/2014/main" id="{3AEB8AF5-8043-4F1D-2AC3-F2F6BA166411}"/>
              </a:ext>
            </a:extLst>
          </p:cNvPr>
          <p:cNvPicPr>
            <a:picLocks noChangeAspect="1"/>
          </p:cNvPicPr>
          <p:nvPr/>
        </p:nvPicPr>
        <p:blipFill>
          <a:blip r:embed="rId3"/>
          <a:stretch>
            <a:fillRect/>
          </a:stretch>
        </p:blipFill>
        <p:spPr>
          <a:xfrm>
            <a:off x="4603251" y="1158501"/>
            <a:ext cx="7033390" cy="5069522"/>
          </a:xfrm>
          <a:prstGeom prst="rect">
            <a:avLst/>
          </a:prstGeom>
        </p:spPr>
      </p:pic>
    </p:spTree>
    <p:extLst>
      <p:ext uri="{BB962C8B-B14F-4D97-AF65-F5344CB8AC3E}">
        <p14:creationId xmlns:p14="http://schemas.microsoft.com/office/powerpoint/2010/main" val="4119613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797BE5-D2EE-58B3-CCDA-F7D9CEAE984A}"/>
              </a:ext>
            </a:extLst>
          </p:cNvPr>
          <p:cNvPicPr>
            <a:picLocks noChangeAspect="1"/>
          </p:cNvPicPr>
          <p:nvPr/>
        </p:nvPicPr>
        <p:blipFill>
          <a:blip r:embed="rId2"/>
          <a:stretch>
            <a:fillRect/>
          </a:stretch>
        </p:blipFill>
        <p:spPr>
          <a:xfrm>
            <a:off x="6777295" y="1300974"/>
            <a:ext cx="5232912" cy="4863530"/>
          </a:xfrm>
          <a:prstGeom prst="rect">
            <a:avLst/>
          </a:prstGeom>
        </p:spPr>
      </p:pic>
      <p:sp>
        <p:nvSpPr>
          <p:cNvPr id="2" name="Title 1">
            <a:extLst>
              <a:ext uri="{FF2B5EF4-FFF2-40B4-BE49-F238E27FC236}">
                <a16:creationId xmlns:a16="http://schemas.microsoft.com/office/drawing/2014/main" id="{A7A3F6E2-73F4-EA5B-0662-82BE9E26AB06}"/>
              </a:ext>
            </a:extLst>
          </p:cNvPr>
          <p:cNvSpPr>
            <a:spLocks noGrp="1"/>
          </p:cNvSpPr>
          <p:nvPr>
            <p:ph type="title"/>
          </p:nvPr>
        </p:nvSpPr>
        <p:spPr/>
        <p:txBody>
          <a:bodyPr>
            <a:normAutofit/>
          </a:bodyPr>
          <a:lstStyle/>
          <a:p>
            <a:r>
              <a:rPr lang="en-GB" dirty="0"/>
              <a:t>Poisson Likelihood Fit</a:t>
            </a:r>
            <a:endParaRPr lang="en-DE" dirty="0"/>
          </a:p>
        </p:txBody>
      </p:sp>
      <p:sp>
        <p:nvSpPr>
          <p:cNvPr id="4" name="Date Placeholder 3">
            <a:extLst>
              <a:ext uri="{FF2B5EF4-FFF2-40B4-BE49-F238E27FC236}">
                <a16:creationId xmlns:a16="http://schemas.microsoft.com/office/drawing/2014/main" id="{5CF573ED-111C-A97A-DEB4-3194E2FE117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7821597-BA4C-2B45-6D66-566632A1A200}"/>
              </a:ext>
            </a:extLst>
          </p:cNvPr>
          <p:cNvSpPr>
            <a:spLocks noGrp="1"/>
          </p:cNvSpPr>
          <p:nvPr>
            <p:ph type="sldNum" sz="quarter" idx="12"/>
          </p:nvPr>
        </p:nvSpPr>
        <p:spPr/>
        <p:txBody>
          <a:bodyPr/>
          <a:lstStyle/>
          <a:p>
            <a:fld id="{CD8304E6-5469-594D-85BC-E468E92D2243}" type="slidenum">
              <a:rPr lang="en-US" smtClean="0"/>
              <a:t>21</a:t>
            </a:fld>
            <a:endParaRPr lang="en-US"/>
          </a:p>
        </p:txBody>
      </p:sp>
      <p:sp>
        <p:nvSpPr>
          <p:cNvPr id="3" name="TextBox 2">
            <a:extLst>
              <a:ext uri="{FF2B5EF4-FFF2-40B4-BE49-F238E27FC236}">
                <a16:creationId xmlns:a16="http://schemas.microsoft.com/office/drawing/2014/main" id="{E5B11366-863A-824B-C2EE-8FA3260532B2}"/>
              </a:ext>
            </a:extLst>
          </p:cNvPr>
          <p:cNvSpPr txBox="1"/>
          <p:nvPr/>
        </p:nvSpPr>
        <p:spPr>
          <a:xfrm>
            <a:off x="7781702" y="6066589"/>
            <a:ext cx="3636145" cy="646331"/>
          </a:xfrm>
          <a:prstGeom prst="rect">
            <a:avLst/>
          </a:prstGeom>
          <a:noFill/>
        </p:spPr>
        <p:txBody>
          <a:bodyPr wrap="square" rtlCol="0">
            <a:spAutoFit/>
          </a:bodyPr>
          <a:lstStyle/>
          <a:p>
            <a:pPr marL="285750" indent="-285750">
              <a:buFont typeface="Wingdings" pitchFamily="2" charset="2"/>
              <a:buChar char="Ø"/>
            </a:pPr>
            <a:r>
              <a:rPr lang="en-GB" dirty="0">
                <a:solidFill>
                  <a:schemeClr val="accent6"/>
                </a:solidFill>
              </a:rPr>
              <a:t>B</a:t>
            </a:r>
            <a:r>
              <a:rPr lang="en-DE" dirty="0">
                <a:solidFill>
                  <a:schemeClr val="accent6"/>
                </a:solidFill>
              </a:rPr>
              <a:t>ias starts at a prompt normalization of 0.1</a:t>
            </a:r>
          </a:p>
        </p:txBody>
      </p:sp>
      <p:sp>
        <p:nvSpPr>
          <p:cNvPr id="8" name="TextBox 7">
            <a:extLst>
              <a:ext uri="{FF2B5EF4-FFF2-40B4-BE49-F238E27FC236}">
                <a16:creationId xmlns:a16="http://schemas.microsoft.com/office/drawing/2014/main" id="{CCEC3DDC-0BEF-489E-8BD2-7B4F8E0F9408}"/>
              </a:ext>
            </a:extLst>
          </p:cNvPr>
          <p:cNvSpPr txBox="1"/>
          <p:nvPr/>
        </p:nvSpPr>
        <p:spPr>
          <a:xfrm>
            <a:off x="8299105" y="1512574"/>
            <a:ext cx="2743200" cy="646331"/>
          </a:xfrm>
          <a:prstGeom prst="rect">
            <a:avLst/>
          </a:prstGeom>
          <a:noFill/>
        </p:spPr>
        <p:txBody>
          <a:bodyPr wrap="square" rtlCol="0">
            <a:spAutoFit/>
          </a:bodyPr>
          <a:lstStyle/>
          <a:p>
            <a:r>
              <a:rPr lang="en-GB" sz="1200" dirty="0"/>
              <a:t>C</a:t>
            </a:r>
            <a:r>
              <a:rPr lang="en-DE" sz="1200" dirty="0"/>
              <a:t>uts: </a:t>
            </a:r>
          </a:p>
          <a:p>
            <a:r>
              <a:rPr lang="en-DE" sz="1200" dirty="0"/>
              <a:t>MuonFilter</a:t>
            </a:r>
          </a:p>
          <a:p>
            <a:r>
              <a:rPr lang="en-DE" sz="1200" dirty="0"/>
              <a:t>Bundle energy &gt; 100 TeV</a:t>
            </a:r>
          </a:p>
        </p:txBody>
      </p:sp>
      <p:pic>
        <p:nvPicPr>
          <p:cNvPr id="9" name="Picture 8">
            <a:extLst>
              <a:ext uri="{FF2B5EF4-FFF2-40B4-BE49-F238E27FC236}">
                <a16:creationId xmlns:a16="http://schemas.microsoft.com/office/drawing/2014/main" id="{1FC3C94A-C537-2369-8F41-03D4DBB8AD69}"/>
              </a:ext>
            </a:extLst>
          </p:cNvPr>
          <p:cNvPicPr>
            <a:picLocks noChangeAspect="1"/>
          </p:cNvPicPr>
          <p:nvPr/>
        </p:nvPicPr>
        <p:blipFill>
          <a:blip r:embed="rId3"/>
          <a:stretch>
            <a:fillRect/>
          </a:stretch>
        </p:blipFill>
        <p:spPr>
          <a:xfrm>
            <a:off x="799931" y="2618719"/>
            <a:ext cx="5670550" cy="367444"/>
          </a:xfrm>
          <a:prstGeom prst="rect">
            <a:avLst/>
          </a:prstGeom>
        </p:spPr>
      </p:pic>
      <p:pic>
        <p:nvPicPr>
          <p:cNvPr id="12" name="Picture 11">
            <a:extLst>
              <a:ext uri="{FF2B5EF4-FFF2-40B4-BE49-F238E27FC236}">
                <a16:creationId xmlns:a16="http://schemas.microsoft.com/office/drawing/2014/main" id="{83B04257-D2EE-2FCA-1E48-F2D19347C147}"/>
              </a:ext>
            </a:extLst>
          </p:cNvPr>
          <p:cNvPicPr>
            <a:picLocks noChangeAspect="1"/>
          </p:cNvPicPr>
          <p:nvPr/>
        </p:nvPicPr>
        <p:blipFill>
          <a:blip r:embed="rId4"/>
          <a:stretch>
            <a:fillRect/>
          </a:stretch>
        </p:blipFill>
        <p:spPr>
          <a:xfrm>
            <a:off x="799931" y="3033662"/>
            <a:ext cx="5069273" cy="743633"/>
          </a:xfrm>
          <a:prstGeom prst="rect">
            <a:avLst/>
          </a:prstGeom>
        </p:spPr>
      </p:pic>
      <p:pic>
        <p:nvPicPr>
          <p:cNvPr id="13" name="Picture 12">
            <a:extLst>
              <a:ext uri="{FF2B5EF4-FFF2-40B4-BE49-F238E27FC236}">
                <a16:creationId xmlns:a16="http://schemas.microsoft.com/office/drawing/2014/main" id="{1B0F40A9-803D-E7C1-581F-3B0E111E9B2B}"/>
              </a:ext>
            </a:extLst>
          </p:cNvPr>
          <p:cNvPicPr>
            <a:picLocks noChangeAspect="1"/>
          </p:cNvPicPr>
          <p:nvPr/>
        </p:nvPicPr>
        <p:blipFill>
          <a:blip r:embed="rId5"/>
          <a:stretch>
            <a:fillRect/>
          </a:stretch>
        </p:blipFill>
        <p:spPr>
          <a:xfrm>
            <a:off x="830342" y="3804705"/>
            <a:ext cx="1917700" cy="622758"/>
          </a:xfrm>
          <a:prstGeom prst="rect">
            <a:avLst/>
          </a:prstGeom>
        </p:spPr>
      </p:pic>
      <p:pic>
        <p:nvPicPr>
          <p:cNvPr id="14" name="Picture 13">
            <a:extLst>
              <a:ext uri="{FF2B5EF4-FFF2-40B4-BE49-F238E27FC236}">
                <a16:creationId xmlns:a16="http://schemas.microsoft.com/office/drawing/2014/main" id="{6DB36409-982D-31E1-F4CC-497000C60E69}"/>
              </a:ext>
            </a:extLst>
          </p:cNvPr>
          <p:cNvPicPr>
            <a:picLocks noChangeAspect="1"/>
          </p:cNvPicPr>
          <p:nvPr/>
        </p:nvPicPr>
        <p:blipFill>
          <a:blip r:embed="rId6"/>
          <a:stretch>
            <a:fillRect/>
          </a:stretch>
        </p:blipFill>
        <p:spPr>
          <a:xfrm>
            <a:off x="765144" y="4580119"/>
            <a:ext cx="3636146" cy="645963"/>
          </a:xfrm>
          <a:prstGeom prst="rect">
            <a:avLst/>
          </a:prstGeom>
        </p:spPr>
      </p:pic>
      <p:pic>
        <p:nvPicPr>
          <p:cNvPr id="15" name="Picture 14">
            <a:extLst>
              <a:ext uri="{FF2B5EF4-FFF2-40B4-BE49-F238E27FC236}">
                <a16:creationId xmlns:a16="http://schemas.microsoft.com/office/drawing/2014/main" id="{3885BC0A-3752-8B28-920C-5842974D34FF}"/>
              </a:ext>
            </a:extLst>
          </p:cNvPr>
          <p:cNvPicPr>
            <a:picLocks noChangeAspect="1"/>
          </p:cNvPicPr>
          <p:nvPr/>
        </p:nvPicPr>
        <p:blipFill>
          <a:blip r:embed="rId7"/>
          <a:stretch>
            <a:fillRect/>
          </a:stretch>
        </p:blipFill>
        <p:spPr>
          <a:xfrm>
            <a:off x="828369" y="5314401"/>
            <a:ext cx="6756400" cy="769293"/>
          </a:xfrm>
          <a:prstGeom prst="rect">
            <a:avLst/>
          </a:prstGeom>
        </p:spPr>
      </p:pic>
      <p:sp>
        <p:nvSpPr>
          <p:cNvPr id="16" name="TextBox 15">
            <a:extLst>
              <a:ext uri="{FF2B5EF4-FFF2-40B4-BE49-F238E27FC236}">
                <a16:creationId xmlns:a16="http://schemas.microsoft.com/office/drawing/2014/main" id="{14B70976-386A-8141-80C5-0B8C28BD532A}"/>
              </a:ext>
            </a:extLst>
          </p:cNvPr>
          <p:cNvSpPr txBox="1"/>
          <p:nvPr/>
        </p:nvSpPr>
        <p:spPr>
          <a:xfrm>
            <a:off x="23537" y="2203927"/>
            <a:ext cx="1196161" cy="246221"/>
          </a:xfrm>
          <a:prstGeom prst="rect">
            <a:avLst/>
          </a:prstGeom>
          <a:noFill/>
        </p:spPr>
        <p:txBody>
          <a:bodyPr wrap="none" rtlCol="0">
            <a:spAutoFit/>
          </a:bodyPr>
          <a:lstStyle/>
          <a:p>
            <a:r>
              <a:rPr lang="en-GB" sz="1000" dirty="0">
                <a:solidFill>
                  <a:schemeClr val="bg1">
                    <a:lumMod val="50000"/>
                  </a:schemeClr>
                </a:solidFill>
              </a:rPr>
              <a:t>MC c</a:t>
            </a:r>
            <a:r>
              <a:rPr lang="en-DE" sz="1000" dirty="0">
                <a:solidFill>
                  <a:schemeClr val="bg1">
                    <a:lumMod val="50000"/>
                  </a:schemeClr>
                </a:solidFill>
              </a:rPr>
              <a:t>ounts per bin i</a:t>
            </a:r>
          </a:p>
        </p:txBody>
      </p:sp>
      <p:sp>
        <p:nvSpPr>
          <p:cNvPr id="17" name="TextBox 16">
            <a:extLst>
              <a:ext uri="{FF2B5EF4-FFF2-40B4-BE49-F238E27FC236}">
                <a16:creationId xmlns:a16="http://schemas.microsoft.com/office/drawing/2014/main" id="{539D08C9-AA72-96C9-B7F7-FB9A267904D9}"/>
              </a:ext>
            </a:extLst>
          </p:cNvPr>
          <p:cNvSpPr txBox="1"/>
          <p:nvPr/>
        </p:nvSpPr>
        <p:spPr>
          <a:xfrm>
            <a:off x="937616" y="1758188"/>
            <a:ext cx="1725152" cy="246221"/>
          </a:xfrm>
          <a:prstGeom prst="rect">
            <a:avLst/>
          </a:prstGeom>
          <a:noFill/>
        </p:spPr>
        <p:txBody>
          <a:bodyPr wrap="none" rtlCol="0">
            <a:spAutoFit/>
          </a:bodyPr>
          <a:lstStyle/>
          <a:p>
            <a:r>
              <a:rPr lang="en-GB" sz="1000" dirty="0">
                <a:solidFill>
                  <a:schemeClr val="bg1">
                    <a:lumMod val="50000"/>
                  </a:schemeClr>
                </a:solidFill>
              </a:rPr>
              <a:t>P</a:t>
            </a:r>
            <a:r>
              <a:rPr lang="en-DE" sz="1000" dirty="0">
                <a:solidFill>
                  <a:schemeClr val="bg1">
                    <a:lumMod val="50000"/>
                  </a:schemeClr>
                </a:solidFill>
              </a:rPr>
              <a:t>rompt scaling/normalization</a:t>
            </a:r>
          </a:p>
        </p:txBody>
      </p:sp>
      <p:sp>
        <p:nvSpPr>
          <p:cNvPr id="18" name="TextBox 17">
            <a:extLst>
              <a:ext uri="{FF2B5EF4-FFF2-40B4-BE49-F238E27FC236}">
                <a16:creationId xmlns:a16="http://schemas.microsoft.com/office/drawing/2014/main" id="{3F3248A5-8F4A-583C-EDAB-D398A0233737}"/>
              </a:ext>
            </a:extLst>
          </p:cNvPr>
          <p:cNvSpPr txBox="1"/>
          <p:nvPr/>
        </p:nvSpPr>
        <p:spPr>
          <a:xfrm>
            <a:off x="10369876" y="1511966"/>
            <a:ext cx="983924" cy="369332"/>
          </a:xfrm>
          <a:prstGeom prst="rect">
            <a:avLst/>
          </a:prstGeom>
          <a:noFill/>
        </p:spPr>
        <p:txBody>
          <a:bodyPr wrap="none" rtlCol="0">
            <a:spAutoFit/>
          </a:bodyPr>
          <a:lstStyle/>
          <a:p>
            <a:r>
              <a:rPr lang="en-DE" dirty="0"/>
              <a:t>Test bias</a:t>
            </a:r>
          </a:p>
        </p:txBody>
      </p:sp>
      <p:sp>
        <p:nvSpPr>
          <p:cNvPr id="19" name="TextBox 18">
            <a:extLst>
              <a:ext uri="{FF2B5EF4-FFF2-40B4-BE49-F238E27FC236}">
                <a16:creationId xmlns:a16="http://schemas.microsoft.com/office/drawing/2014/main" id="{11A78B78-D441-9AE4-6694-7B6251861F14}"/>
              </a:ext>
            </a:extLst>
          </p:cNvPr>
          <p:cNvSpPr txBox="1"/>
          <p:nvPr/>
        </p:nvSpPr>
        <p:spPr>
          <a:xfrm>
            <a:off x="2662768" y="2073132"/>
            <a:ext cx="944489" cy="246221"/>
          </a:xfrm>
          <a:prstGeom prst="rect">
            <a:avLst/>
          </a:prstGeom>
          <a:noFill/>
        </p:spPr>
        <p:txBody>
          <a:bodyPr wrap="none" rtlCol="0">
            <a:spAutoFit/>
          </a:bodyPr>
          <a:lstStyle/>
          <a:p>
            <a:r>
              <a:rPr lang="en-GB" sz="1000" dirty="0">
                <a:solidFill>
                  <a:schemeClr val="bg1">
                    <a:lumMod val="50000"/>
                  </a:schemeClr>
                </a:solidFill>
              </a:rPr>
              <a:t>C</a:t>
            </a:r>
            <a:r>
              <a:rPr lang="en-DE" sz="1000" dirty="0">
                <a:solidFill>
                  <a:schemeClr val="bg1">
                    <a:lumMod val="50000"/>
                  </a:schemeClr>
                </a:solidFill>
              </a:rPr>
              <a:t>onv norm = 1</a:t>
            </a:r>
          </a:p>
        </p:txBody>
      </p:sp>
      <p:sp>
        <p:nvSpPr>
          <p:cNvPr id="20" name="TextBox 19">
            <a:extLst>
              <a:ext uri="{FF2B5EF4-FFF2-40B4-BE49-F238E27FC236}">
                <a16:creationId xmlns:a16="http://schemas.microsoft.com/office/drawing/2014/main" id="{D5592E58-2394-8793-BB27-16A7474C6C29}"/>
              </a:ext>
            </a:extLst>
          </p:cNvPr>
          <p:cNvSpPr txBox="1"/>
          <p:nvPr/>
        </p:nvSpPr>
        <p:spPr>
          <a:xfrm>
            <a:off x="4400465" y="4011004"/>
            <a:ext cx="2299027" cy="553998"/>
          </a:xfrm>
          <a:prstGeom prst="rect">
            <a:avLst/>
          </a:prstGeom>
          <a:noFill/>
        </p:spPr>
        <p:txBody>
          <a:bodyPr wrap="none" rtlCol="0">
            <a:spAutoFit/>
          </a:bodyPr>
          <a:lstStyle/>
          <a:p>
            <a:r>
              <a:rPr lang="en-GB" sz="1000" dirty="0">
                <a:solidFill>
                  <a:schemeClr val="bg1">
                    <a:lumMod val="50000"/>
                  </a:schemeClr>
                </a:solidFill>
              </a:rPr>
              <a:t>W</a:t>
            </a:r>
            <a:r>
              <a:rPr lang="en-DE" sz="1000" dirty="0">
                <a:solidFill>
                  <a:schemeClr val="bg1">
                    <a:lumMod val="50000"/>
                  </a:schemeClr>
                </a:solidFill>
              </a:rPr>
              <a:t>ith a constant conv norm: </a:t>
            </a:r>
          </a:p>
          <a:p>
            <a:r>
              <a:rPr lang="en-DE" sz="1000" dirty="0">
                <a:solidFill>
                  <a:schemeClr val="bg1">
                    <a:lumMod val="50000"/>
                  </a:schemeClr>
                </a:solidFill>
              </a:rPr>
              <a:t>bin counts depend only on prompt norm</a:t>
            </a:r>
          </a:p>
          <a:p>
            <a:r>
              <a:rPr lang="en-DE" sz="1000" dirty="0">
                <a:solidFill>
                  <a:schemeClr val="bg1">
                    <a:lumMod val="50000"/>
                  </a:schemeClr>
                </a:solidFill>
              </a:rPr>
              <a:t>= expectation value per bin</a:t>
            </a:r>
          </a:p>
        </p:txBody>
      </p:sp>
      <p:sp>
        <p:nvSpPr>
          <p:cNvPr id="21" name="TextBox 20">
            <a:extLst>
              <a:ext uri="{FF2B5EF4-FFF2-40B4-BE49-F238E27FC236}">
                <a16:creationId xmlns:a16="http://schemas.microsoft.com/office/drawing/2014/main" id="{36C9800D-4955-6A1E-98EB-A56B4299B047}"/>
              </a:ext>
            </a:extLst>
          </p:cNvPr>
          <p:cNvSpPr txBox="1"/>
          <p:nvPr/>
        </p:nvSpPr>
        <p:spPr>
          <a:xfrm>
            <a:off x="0" y="6164504"/>
            <a:ext cx="1837362" cy="246221"/>
          </a:xfrm>
          <a:prstGeom prst="rect">
            <a:avLst/>
          </a:prstGeom>
          <a:noFill/>
        </p:spPr>
        <p:txBody>
          <a:bodyPr wrap="none" rtlCol="0">
            <a:spAutoFit/>
          </a:bodyPr>
          <a:lstStyle/>
          <a:p>
            <a:r>
              <a:rPr lang="en-GB" sz="1000" dirty="0">
                <a:solidFill>
                  <a:schemeClr val="bg1">
                    <a:lumMod val="50000"/>
                  </a:schemeClr>
                </a:solidFill>
              </a:rPr>
              <a:t>T</a:t>
            </a:r>
            <a:r>
              <a:rPr lang="en-DE" sz="1000" dirty="0">
                <a:solidFill>
                  <a:schemeClr val="bg1">
                    <a:lumMod val="50000"/>
                  </a:schemeClr>
                </a:solidFill>
              </a:rPr>
              <a:t>est statistic for Wilks’ theorem</a:t>
            </a:r>
          </a:p>
        </p:txBody>
      </p:sp>
      <p:sp>
        <p:nvSpPr>
          <p:cNvPr id="22" name="TextBox 21">
            <a:extLst>
              <a:ext uri="{FF2B5EF4-FFF2-40B4-BE49-F238E27FC236}">
                <a16:creationId xmlns:a16="http://schemas.microsoft.com/office/drawing/2014/main" id="{44806D97-DAF2-F578-96BE-F130E8489D41}"/>
              </a:ext>
            </a:extLst>
          </p:cNvPr>
          <p:cNvSpPr txBox="1"/>
          <p:nvPr/>
        </p:nvSpPr>
        <p:spPr>
          <a:xfrm>
            <a:off x="-22242" y="3757949"/>
            <a:ext cx="1221809" cy="246221"/>
          </a:xfrm>
          <a:prstGeom prst="rect">
            <a:avLst/>
          </a:prstGeom>
          <a:noFill/>
        </p:spPr>
        <p:txBody>
          <a:bodyPr wrap="none" rtlCol="0">
            <a:spAutoFit/>
          </a:bodyPr>
          <a:lstStyle/>
          <a:p>
            <a:r>
              <a:rPr lang="en-GB" sz="1000" dirty="0">
                <a:solidFill>
                  <a:schemeClr val="bg1">
                    <a:lumMod val="50000"/>
                  </a:schemeClr>
                </a:solidFill>
              </a:rPr>
              <a:t>M</a:t>
            </a:r>
            <a:r>
              <a:rPr lang="en-DE" sz="1000" dirty="0">
                <a:solidFill>
                  <a:schemeClr val="bg1">
                    <a:lumMod val="50000"/>
                  </a:schemeClr>
                </a:solidFill>
              </a:rPr>
              <a:t>aximize likelihood</a:t>
            </a:r>
          </a:p>
        </p:txBody>
      </p:sp>
      <p:sp>
        <p:nvSpPr>
          <p:cNvPr id="23" name="TextBox 22">
            <a:extLst>
              <a:ext uri="{FF2B5EF4-FFF2-40B4-BE49-F238E27FC236}">
                <a16:creationId xmlns:a16="http://schemas.microsoft.com/office/drawing/2014/main" id="{BBCBEA30-9E11-CF85-AEDF-E86F369A7751}"/>
              </a:ext>
            </a:extLst>
          </p:cNvPr>
          <p:cNvSpPr txBox="1"/>
          <p:nvPr/>
        </p:nvSpPr>
        <p:spPr>
          <a:xfrm>
            <a:off x="23537" y="4253581"/>
            <a:ext cx="1164101" cy="553998"/>
          </a:xfrm>
          <a:prstGeom prst="rect">
            <a:avLst/>
          </a:prstGeom>
          <a:noFill/>
        </p:spPr>
        <p:txBody>
          <a:bodyPr wrap="none" rtlCol="0">
            <a:spAutoFit/>
          </a:bodyPr>
          <a:lstStyle/>
          <a:p>
            <a:r>
              <a:rPr lang="en-GB" sz="1000" dirty="0">
                <a:solidFill>
                  <a:schemeClr val="bg1">
                    <a:lumMod val="50000"/>
                  </a:schemeClr>
                </a:solidFill>
              </a:rPr>
              <a:t>E</a:t>
            </a:r>
            <a:r>
              <a:rPr lang="en-DE" sz="1000" dirty="0">
                <a:solidFill>
                  <a:schemeClr val="bg1">
                    <a:lumMod val="50000"/>
                  </a:schemeClr>
                </a:solidFill>
              </a:rPr>
              <a:t>asier: </a:t>
            </a:r>
          </a:p>
          <a:p>
            <a:r>
              <a:rPr lang="en-DE" sz="1000" dirty="0">
                <a:solidFill>
                  <a:schemeClr val="bg1">
                    <a:lumMod val="50000"/>
                  </a:schemeClr>
                </a:solidFill>
              </a:rPr>
              <a:t>minimize negative </a:t>
            </a:r>
          </a:p>
          <a:p>
            <a:r>
              <a:rPr lang="en-DE" sz="1000" dirty="0">
                <a:solidFill>
                  <a:schemeClr val="bg1">
                    <a:lumMod val="50000"/>
                  </a:schemeClr>
                </a:solidFill>
              </a:rPr>
              <a:t>log-likelihood</a:t>
            </a:r>
          </a:p>
        </p:txBody>
      </p:sp>
      <p:sp>
        <p:nvSpPr>
          <p:cNvPr id="24" name="TextBox 23">
            <a:extLst>
              <a:ext uri="{FF2B5EF4-FFF2-40B4-BE49-F238E27FC236}">
                <a16:creationId xmlns:a16="http://schemas.microsoft.com/office/drawing/2014/main" id="{43C56F89-FA02-E5B3-1F81-CA6F2C2D83C3}"/>
              </a:ext>
            </a:extLst>
          </p:cNvPr>
          <p:cNvSpPr txBox="1"/>
          <p:nvPr/>
        </p:nvSpPr>
        <p:spPr>
          <a:xfrm>
            <a:off x="2992862" y="6275540"/>
            <a:ext cx="1652423" cy="246221"/>
          </a:xfrm>
          <a:prstGeom prst="rect">
            <a:avLst/>
          </a:prstGeom>
          <a:noFill/>
        </p:spPr>
        <p:txBody>
          <a:bodyPr wrap="square" rtlCol="0">
            <a:spAutoFit/>
          </a:bodyPr>
          <a:lstStyle/>
          <a:p>
            <a:r>
              <a:rPr lang="en-DE" sz="1000" dirty="0">
                <a:solidFill>
                  <a:schemeClr val="bg1">
                    <a:lumMod val="50000"/>
                  </a:schemeClr>
                </a:solidFill>
              </a:rPr>
              <a:t>Null hypothesis: no prompt</a:t>
            </a:r>
          </a:p>
        </p:txBody>
      </p:sp>
      <p:sp>
        <p:nvSpPr>
          <p:cNvPr id="25" name="TextBox 24">
            <a:extLst>
              <a:ext uri="{FF2B5EF4-FFF2-40B4-BE49-F238E27FC236}">
                <a16:creationId xmlns:a16="http://schemas.microsoft.com/office/drawing/2014/main" id="{45904B5E-C2F7-0F8F-A80B-DCE5F820752A}"/>
              </a:ext>
            </a:extLst>
          </p:cNvPr>
          <p:cNvSpPr txBox="1"/>
          <p:nvPr/>
        </p:nvSpPr>
        <p:spPr>
          <a:xfrm>
            <a:off x="0" y="2992538"/>
            <a:ext cx="1253869" cy="246221"/>
          </a:xfrm>
          <a:prstGeom prst="rect">
            <a:avLst/>
          </a:prstGeom>
          <a:noFill/>
        </p:spPr>
        <p:txBody>
          <a:bodyPr wrap="none" rtlCol="0">
            <a:spAutoFit/>
          </a:bodyPr>
          <a:lstStyle/>
          <a:p>
            <a:r>
              <a:rPr lang="en-GB" sz="1000" dirty="0">
                <a:solidFill>
                  <a:schemeClr val="bg1">
                    <a:lumMod val="50000"/>
                  </a:schemeClr>
                </a:solidFill>
              </a:rPr>
              <a:t>Experimental counts</a:t>
            </a:r>
            <a:endParaRPr lang="en-DE" sz="1000" dirty="0">
              <a:solidFill>
                <a:schemeClr val="bg1">
                  <a:lumMod val="50000"/>
                </a:schemeClr>
              </a:solidFill>
            </a:endParaRPr>
          </a:p>
        </p:txBody>
      </p:sp>
      <p:cxnSp>
        <p:nvCxnSpPr>
          <p:cNvPr id="27" name="Straight Arrow Connector 26">
            <a:extLst>
              <a:ext uri="{FF2B5EF4-FFF2-40B4-BE49-F238E27FC236}">
                <a16:creationId xmlns:a16="http://schemas.microsoft.com/office/drawing/2014/main" id="{C5B26804-E1F1-D94D-AA79-5E11EDFF6E64}"/>
              </a:ext>
            </a:extLst>
          </p:cNvPr>
          <p:cNvCxnSpPr>
            <a:stCxn id="16" idx="2"/>
            <a:endCxn id="9" idx="1"/>
          </p:cNvCxnSpPr>
          <p:nvPr/>
        </p:nvCxnSpPr>
        <p:spPr>
          <a:xfrm>
            <a:off x="621618" y="2450148"/>
            <a:ext cx="178313" cy="35229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09DC26-0F28-2DD2-1CB0-34982343877D}"/>
              </a:ext>
            </a:extLst>
          </p:cNvPr>
          <p:cNvCxnSpPr>
            <a:cxnSpLocks/>
            <a:stCxn id="17" idx="2"/>
          </p:cNvCxnSpPr>
          <p:nvPr/>
        </p:nvCxnSpPr>
        <p:spPr>
          <a:xfrm flipH="1">
            <a:off x="1517302" y="2004409"/>
            <a:ext cx="282890" cy="69378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0D63994-8BDA-EB63-75C2-9F446B1D74EA}"/>
              </a:ext>
            </a:extLst>
          </p:cNvPr>
          <p:cNvCxnSpPr>
            <a:cxnSpLocks/>
            <a:stCxn id="19" idx="2"/>
          </p:cNvCxnSpPr>
          <p:nvPr/>
        </p:nvCxnSpPr>
        <p:spPr>
          <a:xfrm flipH="1">
            <a:off x="2543865" y="2319353"/>
            <a:ext cx="591148" cy="4034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36E9BF-F890-191F-C697-B4BA82617816}"/>
              </a:ext>
            </a:extLst>
          </p:cNvPr>
          <p:cNvCxnSpPr>
            <a:cxnSpLocks/>
          </p:cNvCxnSpPr>
          <p:nvPr/>
        </p:nvCxnSpPr>
        <p:spPr>
          <a:xfrm>
            <a:off x="838200" y="3186778"/>
            <a:ext cx="223703" cy="1478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9E433A-FD60-36A9-DF2C-257E3450DA83}"/>
              </a:ext>
            </a:extLst>
          </p:cNvPr>
          <p:cNvCxnSpPr>
            <a:cxnSpLocks/>
            <a:stCxn id="20" idx="1"/>
          </p:cNvCxnSpPr>
          <p:nvPr/>
        </p:nvCxnSpPr>
        <p:spPr>
          <a:xfrm flipH="1" flipV="1">
            <a:off x="3737499" y="3672970"/>
            <a:ext cx="662966" cy="61503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3C5DCE-32D8-55A6-277D-B87CB5C9DF27}"/>
              </a:ext>
            </a:extLst>
          </p:cNvPr>
          <p:cNvCxnSpPr>
            <a:cxnSpLocks/>
            <a:stCxn id="21" idx="0"/>
          </p:cNvCxnSpPr>
          <p:nvPr/>
        </p:nvCxnSpPr>
        <p:spPr>
          <a:xfrm flipV="1">
            <a:off x="918681" y="5850384"/>
            <a:ext cx="18935" cy="31412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2186528-01EA-A273-2BE1-FB78A6E1C838}"/>
              </a:ext>
            </a:extLst>
          </p:cNvPr>
          <p:cNvCxnSpPr>
            <a:cxnSpLocks/>
            <a:stCxn id="24" idx="0"/>
          </p:cNvCxnSpPr>
          <p:nvPr/>
        </p:nvCxnSpPr>
        <p:spPr>
          <a:xfrm flipH="1" flipV="1">
            <a:off x="2592225" y="6066589"/>
            <a:ext cx="1226849" cy="2089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2E3FD516-D7CE-D498-815B-4B55C4302918}"/>
              </a:ext>
            </a:extLst>
          </p:cNvPr>
          <p:cNvCxnSpPr>
            <a:stCxn id="22" idx="2"/>
            <a:endCxn id="13" idx="1"/>
          </p:cNvCxnSpPr>
          <p:nvPr/>
        </p:nvCxnSpPr>
        <p:spPr>
          <a:xfrm rot="16200000" flipH="1">
            <a:off x="653545" y="3939287"/>
            <a:ext cx="111914" cy="241679"/>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12ABA374-8B08-5315-47F8-2A2844146C15}"/>
              </a:ext>
            </a:extLst>
          </p:cNvPr>
          <p:cNvCxnSpPr>
            <a:stCxn id="23" idx="2"/>
            <a:endCxn id="14" idx="1"/>
          </p:cNvCxnSpPr>
          <p:nvPr/>
        </p:nvCxnSpPr>
        <p:spPr>
          <a:xfrm rot="16200000" flipH="1">
            <a:off x="637605" y="4775562"/>
            <a:ext cx="95522" cy="159556"/>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898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black and white triangle with circles&#10;&#10;AI-generated content may be incorrect.">
            <a:extLst>
              <a:ext uri="{FF2B5EF4-FFF2-40B4-BE49-F238E27FC236}">
                <a16:creationId xmlns:a16="http://schemas.microsoft.com/office/drawing/2014/main" id="{65A6A159-9879-4CE2-7663-A0E710BF4D83}"/>
              </a:ext>
            </a:extLst>
          </p:cNvPr>
          <p:cNvPicPr>
            <a:picLocks noGrp="1" noChangeAspect="1"/>
          </p:cNvPicPr>
          <p:nvPr>
            <p:ph idx="1"/>
          </p:nvPr>
        </p:nvPicPr>
        <p:blipFill>
          <a:blip r:embed="rId2"/>
          <a:stretch>
            <a:fillRect/>
          </a:stretch>
        </p:blipFill>
        <p:spPr>
          <a:xfrm>
            <a:off x="3095801" y="2692"/>
            <a:ext cx="6814318" cy="6855307"/>
          </a:xfrm>
        </p:spPr>
      </p:pic>
      <p:sp>
        <p:nvSpPr>
          <p:cNvPr id="4" name="Date Placeholder 3">
            <a:extLst>
              <a:ext uri="{FF2B5EF4-FFF2-40B4-BE49-F238E27FC236}">
                <a16:creationId xmlns:a16="http://schemas.microsoft.com/office/drawing/2014/main" id="{CC980060-E6F1-D019-379B-CCDB66D7D76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47B5894-8CF4-90A5-F234-FECEE1210773}"/>
              </a:ext>
            </a:extLst>
          </p:cNvPr>
          <p:cNvSpPr>
            <a:spLocks noGrp="1"/>
          </p:cNvSpPr>
          <p:nvPr>
            <p:ph type="sldNum" sz="quarter" idx="12"/>
          </p:nvPr>
        </p:nvSpPr>
        <p:spPr/>
        <p:txBody>
          <a:bodyPr/>
          <a:lstStyle/>
          <a:p>
            <a:fld id="{CD8304E6-5469-594D-85BC-E468E92D2243}" type="slidenum">
              <a:rPr lang="en-US" smtClean="0"/>
              <a:t>22</a:t>
            </a:fld>
            <a:endParaRPr lang="en-US"/>
          </a:p>
        </p:txBody>
      </p:sp>
      <p:sp>
        <p:nvSpPr>
          <p:cNvPr id="8" name="TextBox 7">
            <a:extLst>
              <a:ext uri="{FF2B5EF4-FFF2-40B4-BE49-F238E27FC236}">
                <a16:creationId xmlns:a16="http://schemas.microsoft.com/office/drawing/2014/main" id="{EEB4E49F-9FA2-608F-5A34-ACF466F04C5F}"/>
              </a:ext>
            </a:extLst>
          </p:cNvPr>
          <p:cNvSpPr txBox="1"/>
          <p:nvPr/>
        </p:nvSpPr>
        <p:spPr>
          <a:xfrm>
            <a:off x="708707" y="1050324"/>
            <a:ext cx="1258293" cy="369332"/>
          </a:xfrm>
          <a:prstGeom prst="rect">
            <a:avLst/>
          </a:prstGeom>
          <a:noFill/>
        </p:spPr>
        <p:txBody>
          <a:bodyPr wrap="none" rtlCol="0">
            <a:spAutoFit/>
          </a:bodyPr>
          <a:lstStyle/>
          <a:p>
            <a:r>
              <a:rPr lang="en-GB" dirty="0"/>
              <a:t>T</a:t>
            </a:r>
            <a:r>
              <a:rPr lang="en-DE" dirty="0"/>
              <a:t>au = 0.001</a:t>
            </a:r>
          </a:p>
        </p:txBody>
      </p:sp>
    </p:spTree>
    <p:extLst>
      <p:ext uri="{BB962C8B-B14F-4D97-AF65-F5344CB8AC3E}">
        <p14:creationId xmlns:p14="http://schemas.microsoft.com/office/powerpoint/2010/main" val="967927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D735-AAA3-62DE-DB16-7E79A9C3B2D4}"/>
              </a:ext>
            </a:extLst>
          </p:cNvPr>
          <p:cNvSpPr>
            <a:spLocks noGrp="1"/>
          </p:cNvSpPr>
          <p:nvPr>
            <p:ph type="title"/>
          </p:nvPr>
        </p:nvSpPr>
        <p:spPr/>
        <p:txBody>
          <a:bodyPr/>
          <a:lstStyle/>
          <a:p>
            <a:r>
              <a:rPr lang="en-DE"/>
              <a:t>Unfolded Muon Flux at Surface</a:t>
            </a:r>
          </a:p>
        </p:txBody>
      </p:sp>
      <p:pic>
        <p:nvPicPr>
          <p:cNvPr id="7" name="Content Placeholder 6" descr="A graph of a graph showing the number of data&#10;&#10;AI-generated content may be incorrect.">
            <a:extLst>
              <a:ext uri="{FF2B5EF4-FFF2-40B4-BE49-F238E27FC236}">
                <a16:creationId xmlns:a16="http://schemas.microsoft.com/office/drawing/2014/main" id="{32BCE173-AF4E-C426-5925-A0F27085CAFB}"/>
              </a:ext>
            </a:extLst>
          </p:cNvPr>
          <p:cNvPicPr>
            <a:picLocks noGrp="1" noChangeAspect="1"/>
          </p:cNvPicPr>
          <p:nvPr>
            <p:ph idx="1"/>
          </p:nvPr>
        </p:nvPicPr>
        <p:blipFill>
          <a:blip r:embed="rId2"/>
          <a:stretch>
            <a:fillRect/>
          </a:stretch>
        </p:blipFill>
        <p:spPr>
          <a:xfrm>
            <a:off x="3186794" y="1287462"/>
            <a:ext cx="6927216" cy="5068888"/>
          </a:xfrm>
        </p:spPr>
      </p:pic>
      <p:sp>
        <p:nvSpPr>
          <p:cNvPr id="4" name="Date Placeholder 3">
            <a:extLst>
              <a:ext uri="{FF2B5EF4-FFF2-40B4-BE49-F238E27FC236}">
                <a16:creationId xmlns:a16="http://schemas.microsoft.com/office/drawing/2014/main" id="{DE05EE66-55B2-B99C-45E0-D92BFD092F5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609D7F6-3773-EC5F-94E0-CD38BE5DE704}"/>
              </a:ext>
            </a:extLst>
          </p:cNvPr>
          <p:cNvSpPr>
            <a:spLocks noGrp="1"/>
          </p:cNvSpPr>
          <p:nvPr>
            <p:ph type="sldNum" sz="quarter" idx="12"/>
          </p:nvPr>
        </p:nvSpPr>
        <p:spPr/>
        <p:txBody>
          <a:bodyPr/>
          <a:lstStyle/>
          <a:p>
            <a:fld id="{CD8304E6-5469-594D-85BC-E468E92D2243}" type="slidenum">
              <a:rPr lang="en-US" smtClean="0"/>
              <a:t>23</a:t>
            </a:fld>
            <a:endParaRPr lang="en-US"/>
          </a:p>
        </p:txBody>
      </p:sp>
    </p:spTree>
    <p:extLst>
      <p:ext uri="{BB962C8B-B14F-4D97-AF65-F5344CB8AC3E}">
        <p14:creationId xmlns:p14="http://schemas.microsoft.com/office/powerpoint/2010/main" val="1882382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a:t>Muon </a:t>
            </a:r>
            <a:r>
              <a:rPr lang="de-DE" dirty="0"/>
              <a:t>F</a:t>
            </a:r>
            <a:r>
              <a:rPr lang="en-DE"/>
              <a:t>lux</a:t>
            </a:r>
            <a:endParaRPr lang="en-DE" dirty="0"/>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3</a:t>
            </a:fld>
            <a:endParaRPr lang="en-US" dirty="0"/>
          </a:p>
        </p:txBody>
      </p:sp>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4"/>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4"/>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sp>
        <p:nvSpPr>
          <p:cNvPr id="3" name="Rounded Rectangle 2">
            <a:extLst>
              <a:ext uri="{FF2B5EF4-FFF2-40B4-BE49-F238E27FC236}">
                <a16:creationId xmlns:a16="http://schemas.microsoft.com/office/drawing/2014/main" id="{CA795980-FDF4-B6ED-BEB6-3A3EB268D504}"/>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7" name="Rounded Rectangle 6">
            <a:extLst>
              <a:ext uri="{FF2B5EF4-FFF2-40B4-BE49-F238E27FC236}">
                <a16:creationId xmlns:a16="http://schemas.microsoft.com/office/drawing/2014/main" id="{6071F0C6-C396-D320-7A78-8277A6CA9DD1}"/>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3" name="Rounded Rectangle 12">
            <a:extLst>
              <a:ext uri="{FF2B5EF4-FFF2-40B4-BE49-F238E27FC236}">
                <a16:creationId xmlns:a16="http://schemas.microsoft.com/office/drawing/2014/main" id="{4ACFA6CA-28ED-FA34-7DE7-509D77109EB8}"/>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4" name="Rounded Rectangle 13">
            <a:extLst>
              <a:ext uri="{FF2B5EF4-FFF2-40B4-BE49-F238E27FC236}">
                <a16:creationId xmlns:a16="http://schemas.microsoft.com/office/drawing/2014/main" id="{E2C9F548-2D79-AA5C-E258-C310FA3E0A50}"/>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5" name="Straight Connector 14">
            <a:extLst>
              <a:ext uri="{FF2B5EF4-FFF2-40B4-BE49-F238E27FC236}">
                <a16:creationId xmlns:a16="http://schemas.microsoft.com/office/drawing/2014/main" id="{5E5F51FD-9494-209D-9E22-1B0329DCE515}"/>
              </a:ext>
            </a:extLst>
          </p:cNvPr>
          <p:cNvCxnSpPr>
            <a:cxnSpLocks/>
            <a:stCxn id="3" idx="2"/>
            <a:endCxn id="7"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5E17E6-F553-2857-A736-4ED5B6ED757F}"/>
              </a:ext>
            </a:extLst>
          </p:cNvPr>
          <p:cNvCxnSpPr>
            <a:cxnSpLocks/>
            <a:stCxn id="7" idx="2"/>
            <a:endCxn id="14"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023C46-27A6-6C95-146C-9C9DE654C411}"/>
              </a:ext>
            </a:extLst>
          </p:cNvPr>
          <p:cNvCxnSpPr>
            <a:cxnSpLocks/>
            <a:stCxn id="7" idx="2"/>
            <a:endCxn id="13"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9805FA-8EB7-919B-09FB-052C154E3D1E}"/>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9" name="TextBox 18">
            <a:extLst>
              <a:ext uri="{FF2B5EF4-FFF2-40B4-BE49-F238E27FC236}">
                <a16:creationId xmlns:a16="http://schemas.microsoft.com/office/drawing/2014/main" id="{5E30F0C3-B5DB-3801-4E87-4D43FC25C25D}"/>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7" grpId="0" animBg="1"/>
      <p:bldP spid="13" grpId="0" animBg="1"/>
      <p:bldP spid="14" grpId="0" animBg="1"/>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a:t>Prompt </a:t>
            </a:r>
            <a:r>
              <a:rPr lang="de-DE" dirty="0"/>
              <a:t>A</a:t>
            </a:r>
            <a:r>
              <a:rPr lang="en-DE"/>
              <a:t>tmospheric </a:t>
            </a:r>
            <a:r>
              <a:rPr lang="de-DE" dirty="0"/>
              <a:t>M</a:t>
            </a:r>
            <a:r>
              <a:rPr lang="en-DE"/>
              <a:t>uons </a:t>
            </a:r>
            <a:r>
              <a:rPr lang="de-DE" dirty="0"/>
              <a:t>&amp;</a:t>
            </a:r>
            <a:r>
              <a:rPr lang="en-DE"/>
              <a:t> </a:t>
            </a:r>
            <a:r>
              <a:rPr lang="de-DE" dirty="0"/>
              <a:t>N</a:t>
            </a:r>
            <a:r>
              <a:rPr lang="en-DE"/>
              <a:t>eutrinos</a:t>
            </a:r>
            <a:endParaRPr lang="en-DE" dirty="0"/>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4</a:t>
            </a:fld>
            <a:endParaRPr lang="en-US"/>
          </a:p>
        </p:txBody>
      </p:sp>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2"/>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9861-6475-59B2-F58D-683C5ABA2998}"/>
              </a:ext>
            </a:extLst>
          </p:cNvPr>
          <p:cNvSpPr>
            <a:spLocks noGrp="1"/>
          </p:cNvSpPr>
          <p:nvPr>
            <p:ph type="title"/>
          </p:nvPr>
        </p:nvSpPr>
        <p:spPr/>
        <p:txBody>
          <a:bodyPr/>
          <a:lstStyle/>
          <a:p>
            <a:r>
              <a:rPr lang="en-DE"/>
              <a:t>Analysis </a:t>
            </a:r>
            <a:r>
              <a:rPr lang="de-DE" dirty="0"/>
              <a:t>G</a:t>
            </a:r>
            <a:r>
              <a:rPr lang="en-DE"/>
              <a:t>oals</a:t>
            </a:r>
            <a:endParaRPr lang="en-DE" dirty="0"/>
          </a:p>
        </p:txBody>
      </p:sp>
      <p:sp>
        <p:nvSpPr>
          <p:cNvPr id="3" name="Content Placeholder 2">
            <a:extLst>
              <a:ext uri="{FF2B5EF4-FFF2-40B4-BE49-F238E27FC236}">
                <a16:creationId xmlns:a16="http://schemas.microsoft.com/office/drawing/2014/main" id="{AEB269DA-173C-1D70-1BF7-F2CC56E22591}"/>
              </a:ext>
            </a:extLst>
          </p:cNvPr>
          <p:cNvSpPr>
            <a:spLocks noGrp="1"/>
          </p:cNvSpPr>
          <p:nvPr>
            <p:ph idx="1"/>
          </p:nvPr>
        </p:nvSpPr>
        <p:spPr/>
        <p:txBody>
          <a:bodyPr>
            <a:normAutofit/>
          </a:bodyPr>
          <a:lstStyle/>
          <a:p>
            <a:pPr marL="514350" indent="-514350">
              <a:buFont typeface="+mj-lt"/>
              <a:buAutoNum type="arabicParenR"/>
            </a:pPr>
            <a:r>
              <a:rPr lang="en-DE" dirty="0"/>
              <a:t>Measure prompt component of the atmospheric muon flux</a:t>
            </a:r>
          </a:p>
          <a:p>
            <a:pPr marL="514350" indent="-514350">
              <a:buFont typeface="+mj-lt"/>
              <a:buAutoNum type="arabicParenR"/>
            </a:pPr>
            <a:r>
              <a:rPr lang="en-DE" dirty="0"/>
              <a:t>Unfold a muon energy spectrum</a:t>
            </a:r>
          </a:p>
          <a:p>
            <a:endParaRPr lang="en-DE" dirty="0"/>
          </a:p>
          <a:p>
            <a:pPr marL="0" indent="0">
              <a:buNone/>
            </a:pPr>
            <a:r>
              <a:rPr lang="en-DE" dirty="0">
                <a:solidFill>
                  <a:schemeClr val="accent6"/>
                </a:solidFill>
              </a:rPr>
              <a:t>Idea:</a:t>
            </a:r>
          </a:p>
          <a:p>
            <a:r>
              <a:rPr lang="en-DE" dirty="0"/>
              <a:t>New CORSIKA simulations with extended history</a:t>
            </a:r>
          </a:p>
          <a:p>
            <a:r>
              <a:rPr lang="en-DE" dirty="0"/>
              <a:t>Tag muons by parent </a:t>
            </a:r>
            <a:r>
              <a:rPr lang="en-DE" dirty="0">
                <a:sym typeface="Wingdings" pitchFamily="2" charset="2"/>
              </a:rPr>
              <a:t></a:t>
            </a:r>
            <a:r>
              <a:rPr lang="en-DE" dirty="0"/>
              <a:t> prompt or conventional</a:t>
            </a:r>
          </a:p>
          <a:p>
            <a:r>
              <a:rPr lang="en-DE" dirty="0"/>
              <a:t>Scale amount of prompt particles </a:t>
            </a:r>
          </a:p>
          <a:p>
            <a:pPr lvl="1"/>
            <a:r>
              <a:rPr lang="en-DE" dirty="0"/>
              <a:t>Scaling saves time and resources instead of doing multiple simulations with different interaction models </a:t>
            </a:r>
          </a:p>
          <a:p>
            <a:pPr lvl="1"/>
            <a:r>
              <a:rPr lang="en-DE" dirty="0"/>
              <a:t>Perform forward fit of the prompt normalization</a:t>
            </a:r>
          </a:p>
          <a:p>
            <a:pPr marL="0" indent="0">
              <a:buNone/>
            </a:pPr>
            <a:endParaRPr lang="en-DE" dirty="0"/>
          </a:p>
          <a:p>
            <a:pPr marL="0" indent="0">
              <a:buNone/>
            </a:pPr>
            <a:r>
              <a:rPr lang="en-DE" dirty="0">
                <a:solidFill>
                  <a:srgbClr val="74B842"/>
                </a:solidFill>
              </a:rPr>
              <a:t>Future:</a:t>
            </a:r>
          </a:p>
          <a:p>
            <a:r>
              <a:rPr lang="en-DE" dirty="0"/>
              <a:t>Measure prompt neutrinos</a:t>
            </a:r>
          </a:p>
          <a:p>
            <a:r>
              <a:rPr lang="en-DE" dirty="0"/>
              <a:t>Combined muon and neutrino fit </a:t>
            </a:r>
            <a:r>
              <a:rPr lang="en-DE" dirty="0">
                <a:sym typeface="Wingdings" pitchFamily="2" charset="2"/>
              </a:rPr>
              <a:t> pion/kaon ratio</a:t>
            </a:r>
            <a:r>
              <a:rPr lang="en-DE" dirty="0"/>
              <a:t> </a:t>
            </a:r>
          </a:p>
          <a:p>
            <a:endParaRPr lang="en-DE" dirty="0"/>
          </a:p>
        </p:txBody>
      </p:sp>
      <p:sp>
        <p:nvSpPr>
          <p:cNvPr id="4" name="Date Placeholder 3">
            <a:extLst>
              <a:ext uri="{FF2B5EF4-FFF2-40B4-BE49-F238E27FC236}">
                <a16:creationId xmlns:a16="http://schemas.microsoft.com/office/drawing/2014/main" id="{9CFF42EA-8CB0-075C-BF1A-A495570EC10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BEC7B47-D550-3D0B-61B7-EEBFB3CC4EF0}"/>
              </a:ext>
            </a:extLst>
          </p:cNvPr>
          <p:cNvSpPr>
            <a:spLocks noGrp="1"/>
          </p:cNvSpPr>
          <p:nvPr>
            <p:ph type="sldNum" sz="quarter" idx="12"/>
          </p:nvPr>
        </p:nvSpPr>
        <p:spPr/>
        <p:txBody>
          <a:bodyPr/>
          <a:lstStyle/>
          <a:p>
            <a:fld id="{CD8304E6-5469-594D-85BC-E468E92D2243}" type="slidenum">
              <a:rPr lang="en-US" smtClean="0"/>
              <a:t>5</a:t>
            </a:fld>
            <a:endParaRPr lang="en-US"/>
          </a:p>
        </p:txBody>
      </p:sp>
    </p:spTree>
    <p:extLst>
      <p:ext uri="{BB962C8B-B14F-4D97-AF65-F5344CB8AC3E}">
        <p14:creationId xmlns:p14="http://schemas.microsoft.com/office/powerpoint/2010/main" val="2701430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8F91326-C709-4A2F-97FC-9139F11E96F6}"/>
              </a:ext>
            </a:extLst>
          </p:cNvPr>
          <p:cNvSpPr/>
          <p:nvPr/>
        </p:nvSpPr>
        <p:spPr>
          <a:xfrm>
            <a:off x="7701280" y="457200"/>
            <a:ext cx="2987040" cy="626427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sz="1800" b="1" dirty="0">
                <a:solidFill>
                  <a:schemeClr val="tx2"/>
                </a:solidFill>
              </a:rPr>
              <a:t>Analysis</a:t>
            </a:r>
          </a:p>
        </p:txBody>
      </p:sp>
      <p:sp>
        <p:nvSpPr>
          <p:cNvPr id="2" name="Title 1">
            <a:extLst>
              <a:ext uri="{FF2B5EF4-FFF2-40B4-BE49-F238E27FC236}">
                <a16:creationId xmlns:a16="http://schemas.microsoft.com/office/drawing/2014/main" id="{C77EA389-A74E-E2CD-8F1D-2E1BD7A893D2}"/>
              </a:ext>
            </a:extLst>
          </p:cNvPr>
          <p:cNvSpPr>
            <a:spLocks noGrp="1"/>
          </p:cNvSpPr>
          <p:nvPr>
            <p:ph type="title"/>
          </p:nvPr>
        </p:nvSpPr>
        <p:spPr/>
        <p:txBody>
          <a:bodyPr/>
          <a:lstStyle/>
          <a:p>
            <a:r>
              <a:rPr lang="en-DE" dirty="0"/>
              <a:t>Overview</a:t>
            </a:r>
          </a:p>
        </p:txBody>
      </p:sp>
      <p:sp>
        <p:nvSpPr>
          <p:cNvPr id="4" name="Date Placeholder 3">
            <a:extLst>
              <a:ext uri="{FF2B5EF4-FFF2-40B4-BE49-F238E27FC236}">
                <a16:creationId xmlns:a16="http://schemas.microsoft.com/office/drawing/2014/main" id="{4A428022-E28B-ED56-301A-ED4911B30B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E4A146-5944-62F7-202B-23064972F6AC}"/>
              </a:ext>
            </a:extLst>
          </p:cNvPr>
          <p:cNvSpPr>
            <a:spLocks noGrp="1"/>
          </p:cNvSpPr>
          <p:nvPr>
            <p:ph type="sldNum" sz="quarter" idx="12"/>
          </p:nvPr>
        </p:nvSpPr>
        <p:spPr/>
        <p:txBody>
          <a:bodyPr/>
          <a:lstStyle/>
          <a:p>
            <a:fld id="{CD8304E6-5469-594D-85BC-E468E92D2243}" type="slidenum">
              <a:rPr lang="en-US" smtClean="0"/>
              <a:t>6</a:t>
            </a:fld>
            <a:endParaRPr lang="en-US"/>
          </a:p>
        </p:txBody>
      </p:sp>
      <p:sp>
        <p:nvSpPr>
          <p:cNvPr id="6" name="Rounded Rectangle 5">
            <a:extLst>
              <a:ext uri="{FF2B5EF4-FFF2-40B4-BE49-F238E27FC236}">
                <a16:creationId xmlns:a16="http://schemas.microsoft.com/office/drawing/2014/main" id="{63E82310-C223-EECD-CA48-81169C5042DF}"/>
              </a:ext>
            </a:extLst>
          </p:cNvPr>
          <p:cNvSpPr/>
          <p:nvPr/>
        </p:nvSpPr>
        <p:spPr>
          <a:xfrm>
            <a:off x="178982"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Simulation</a:t>
            </a:r>
          </a:p>
        </p:txBody>
      </p:sp>
      <p:sp>
        <p:nvSpPr>
          <p:cNvPr id="7" name="Rounded Rectangle 6">
            <a:extLst>
              <a:ext uri="{FF2B5EF4-FFF2-40B4-BE49-F238E27FC236}">
                <a16:creationId xmlns:a16="http://schemas.microsoft.com/office/drawing/2014/main" id="{9BA3C1B2-EDCC-E1D1-8E04-750480DAF233}"/>
              </a:ext>
            </a:extLst>
          </p:cNvPr>
          <p:cNvSpPr/>
          <p:nvPr/>
        </p:nvSpPr>
        <p:spPr>
          <a:xfrm>
            <a:off x="4957489"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Selection</a:t>
            </a:r>
          </a:p>
        </p:txBody>
      </p:sp>
      <p:sp>
        <p:nvSpPr>
          <p:cNvPr id="8" name="Rounded Rectangle 7">
            <a:extLst>
              <a:ext uri="{FF2B5EF4-FFF2-40B4-BE49-F238E27FC236}">
                <a16:creationId xmlns:a16="http://schemas.microsoft.com/office/drawing/2014/main" id="{9602EB3D-6B2B-22AC-97F6-FC90916CD625}"/>
              </a:ext>
            </a:extLst>
          </p:cNvPr>
          <p:cNvSpPr/>
          <p:nvPr/>
        </p:nvSpPr>
        <p:spPr>
          <a:xfrm>
            <a:off x="2565991"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Reconstruction</a:t>
            </a:r>
          </a:p>
        </p:txBody>
      </p:sp>
      <p:sp>
        <p:nvSpPr>
          <p:cNvPr id="9" name="Rounded Rectangle 8">
            <a:extLst>
              <a:ext uri="{FF2B5EF4-FFF2-40B4-BE49-F238E27FC236}">
                <a16:creationId xmlns:a16="http://schemas.microsoft.com/office/drawing/2014/main" id="{15C99DF1-0BC8-7FDF-4B4C-25FE1B29F95D}"/>
              </a:ext>
            </a:extLst>
          </p:cNvPr>
          <p:cNvSpPr/>
          <p:nvPr/>
        </p:nvSpPr>
        <p:spPr>
          <a:xfrm>
            <a:off x="8146980"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Forward fit</a:t>
            </a:r>
          </a:p>
        </p:txBody>
      </p:sp>
      <p:sp>
        <p:nvSpPr>
          <p:cNvPr id="10" name="Rounded Rectangle 9">
            <a:extLst>
              <a:ext uri="{FF2B5EF4-FFF2-40B4-BE49-F238E27FC236}">
                <a16:creationId xmlns:a16="http://schemas.microsoft.com/office/drawing/2014/main" id="{E4BD3770-5317-CF56-FDF8-BE23A4785625}"/>
              </a:ext>
            </a:extLst>
          </p:cNvPr>
          <p:cNvSpPr/>
          <p:nvPr/>
        </p:nvSpPr>
        <p:spPr>
          <a:xfrm>
            <a:off x="8146980" y="4347881"/>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Unfolding</a:t>
            </a:r>
          </a:p>
        </p:txBody>
      </p:sp>
      <p:sp>
        <p:nvSpPr>
          <p:cNvPr id="3" name="Rounded Rectangle 2">
            <a:extLst>
              <a:ext uri="{FF2B5EF4-FFF2-40B4-BE49-F238E27FC236}">
                <a16:creationId xmlns:a16="http://schemas.microsoft.com/office/drawing/2014/main" id="{2074E346-3E31-BB3B-3390-B397A20CF655}"/>
              </a:ext>
            </a:extLst>
          </p:cNvPr>
          <p:cNvSpPr/>
          <p:nvPr/>
        </p:nvSpPr>
        <p:spPr>
          <a:xfrm>
            <a:off x="4953000" y="2602374"/>
            <a:ext cx="2030818" cy="15294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3</a:t>
            </a:r>
          </a:p>
          <a:p>
            <a:pPr marL="285750" indent="-285750">
              <a:buFont typeface="Arial" panose="020B0604020202020204" pitchFamily="34" charset="0"/>
              <a:buChar char="•"/>
            </a:pPr>
            <a:r>
              <a:rPr lang="en-DE" sz="1400" dirty="0">
                <a:solidFill>
                  <a:schemeClr val="tx2"/>
                </a:solidFill>
              </a:rPr>
              <a:t>L2 muon filter</a:t>
            </a:r>
          </a:p>
          <a:p>
            <a:pPr marL="285750" indent="-285750">
              <a:buFont typeface="Arial" panose="020B0604020202020204" pitchFamily="34" charset="0"/>
              <a:buChar char="•"/>
            </a:pPr>
            <a:r>
              <a:rPr lang="en-DE" sz="1400" dirty="0">
                <a:solidFill>
                  <a:schemeClr val="tx2"/>
                </a:solidFill>
              </a:rPr>
              <a:t>500 TeV bundle energy cut at surface</a:t>
            </a:r>
          </a:p>
          <a:p>
            <a:pPr marL="285750" indent="-285750">
              <a:buFont typeface="Arial" panose="020B0604020202020204" pitchFamily="34" charset="0"/>
              <a:buChar char="•"/>
            </a:pPr>
            <a:r>
              <a:rPr lang="en-DE" sz="1400" dirty="0">
                <a:solidFill>
                  <a:schemeClr val="tx2"/>
                </a:solidFill>
              </a:rPr>
              <a:t>Add labels</a:t>
            </a:r>
          </a:p>
        </p:txBody>
      </p:sp>
      <p:sp>
        <p:nvSpPr>
          <p:cNvPr id="13" name="Rounded Rectangle 12">
            <a:extLst>
              <a:ext uri="{FF2B5EF4-FFF2-40B4-BE49-F238E27FC236}">
                <a16:creationId xmlns:a16="http://schemas.microsoft.com/office/drawing/2014/main" id="{A166FCEF-8244-FE98-836E-C4B81B460143}"/>
              </a:ext>
            </a:extLst>
          </p:cNvPr>
          <p:cNvSpPr/>
          <p:nvPr/>
        </p:nvSpPr>
        <p:spPr>
          <a:xfrm>
            <a:off x="4953000" y="4503906"/>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4</a:t>
            </a:r>
          </a:p>
          <a:p>
            <a:pPr marL="285750" indent="-285750">
              <a:buFont typeface="Arial" panose="020B0604020202020204" pitchFamily="34" charset="0"/>
              <a:buChar char="•"/>
            </a:pPr>
            <a:r>
              <a:rPr lang="en-DE" sz="1400" dirty="0">
                <a:solidFill>
                  <a:schemeClr val="tx2"/>
                </a:solidFill>
              </a:rPr>
              <a:t>Add DNN reconstructions</a:t>
            </a:r>
          </a:p>
        </p:txBody>
      </p:sp>
      <p:sp>
        <p:nvSpPr>
          <p:cNvPr id="15" name="Rounded Rectangle 14">
            <a:extLst>
              <a:ext uri="{FF2B5EF4-FFF2-40B4-BE49-F238E27FC236}">
                <a16:creationId xmlns:a16="http://schemas.microsoft.com/office/drawing/2014/main" id="{DCD93336-7C13-C41A-00A5-CEDC5F43A64D}"/>
              </a:ext>
            </a:extLst>
          </p:cNvPr>
          <p:cNvSpPr/>
          <p:nvPr/>
        </p:nvSpPr>
        <p:spPr>
          <a:xfrm>
            <a:off x="2565991" y="2617743"/>
            <a:ext cx="2030818" cy="1100818"/>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DNN reconstructions</a:t>
            </a:r>
          </a:p>
          <a:p>
            <a:pPr marL="285750" indent="-285750">
              <a:buFont typeface="Arial" panose="020B0604020202020204" pitchFamily="34" charset="0"/>
              <a:buChar char="•"/>
            </a:pPr>
            <a:r>
              <a:rPr lang="en-DE" sz="1400" dirty="0">
                <a:solidFill>
                  <a:schemeClr val="tx2"/>
                </a:solidFill>
              </a:rPr>
              <a:t>Muon energies</a:t>
            </a:r>
          </a:p>
          <a:p>
            <a:pPr marL="285750" indent="-285750">
              <a:buFont typeface="Arial" panose="020B0604020202020204" pitchFamily="34" charset="0"/>
              <a:buChar char="•"/>
            </a:pPr>
            <a:r>
              <a:rPr lang="en-DE" sz="1400" dirty="0">
                <a:solidFill>
                  <a:schemeClr val="tx2"/>
                </a:solidFill>
              </a:rPr>
              <a:t>Muon direction</a:t>
            </a:r>
          </a:p>
          <a:p>
            <a:pPr marL="285750" indent="-285750">
              <a:buFont typeface="Arial" panose="020B0604020202020204" pitchFamily="34" charset="0"/>
              <a:buChar char="•"/>
            </a:pPr>
            <a:r>
              <a:rPr lang="en-DE" sz="1400" dirty="0">
                <a:solidFill>
                  <a:schemeClr val="tx2"/>
                </a:solidFill>
              </a:rPr>
              <a:t>Track geometry</a:t>
            </a:r>
          </a:p>
        </p:txBody>
      </p:sp>
      <p:sp>
        <p:nvSpPr>
          <p:cNvPr id="16" name="Rounded Rectangle 15">
            <a:extLst>
              <a:ext uri="{FF2B5EF4-FFF2-40B4-BE49-F238E27FC236}">
                <a16:creationId xmlns:a16="http://schemas.microsoft.com/office/drawing/2014/main" id="{EBB562DA-AC7E-10AF-718A-53DD14B904B5}"/>
              </a:ext>
            </a:extLst>
          </p:cNvPr>
          <p:cNvSpPr/>
          <p:nvPr/>
        </p:nvSpPr>
        <p:spPr>
          <a:xfrm>
            <a:off x="4953000" y="5800838"/>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5</a:t>
            </a:r>
          </a:p>
          <a:p>
            <a:pPr marL="285750" indent="-285750">
              <a:buFont typeface="Arial" panose="020B0604020202020204" pitchFamily="34" charset="0"/>
              <a:buChar char="•"/>
            </a:pPr>
            <a:r>
              <a:rPr lang="en-DE" sz="1400" dirty="0">
                <a:solidFill>
                  <a:schemeClr val="tx2"/>
                </a:solidFill>
              </a:rPr>
              <a:t>Data-MC quality cuts</a:t>
            </a:r>
          </a:p>
        </p:txBody>
      </p:sp>
      <p:sp>
        <p:nvSpPr>
          <p:cNvPr id="18" name="Rounded Rectangle 17">
            <a:extLst>
              <a:ext uri="{FF2B5EF4-FFF2-40B4-BE49-F238E27FC236}">
                <a16:creationId xmlns:a16="http://schemas.microsoft.com/office/drawing/2014/main" id="{F141436F-DC0A-A646-93A8-65878200C5AB}"/>
              </a:ext>
            </a:extLst>
          </p:cNvPr>
          <p:cNvSpPr/>
          <p:nvPr/>
        </p:nvSpPr>
        <p:spPr>
          <a:xfrm>
            <a:off x="8146980" y="2595411"/>
            <a:ext cx="2030818" cy="833590"/>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Fit prompt normalization</a:t>
            </a:r>
          </a:p>
          <a:p>
            <a:pPr marL="285750" indent="-285750">
              <a:buFont typeface="Arial" panose="020B0604020202020204" pitchFamily="34" charset="0"/>
              <a:buChar char="•"/>
            </a:pPr>
            <a:r>
              <a:rPr lang="en-DE" sz="1400" dirty="0">
                <a:solidFill>
                  <a:schemeClr val="tx2"/>
                </a:solidFill>
              </a:rPr>
              <a:t>Poisson LLH fit</a:t>
            </a:r>
          </a:p>
        </p:txBody>
      </p:sp>
      <p:sp>
        <p:nvSpPr>
          <p:cNvPr id="20" name="Rounded Rectangle 19">
            <a:extLst>
              <a:ext uri="{FF2B5EF4-FFF2-40B4-BE49-F238E27FC236}">
                <a16:creationId xmlns:a16="http://schemas.microsoft.com/office/drawing/2014/main" id="{309EB371-DA8A-F8CF-5056-09F5CD7AD5C5}"/>
              </a:ext>
            </a:extLst>
          </p:cNvPr>
          <p:cNvSpPr/>
          <p:nvPr/>
        </p:nvSpPr>
        <p:spPr>
          <a:xfrm>
            <a:off x="175172" y="4299625"/>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Validation</a:t>
            </a:r>
          </a:p>
          <a:p>
            <a:pPr marL="285750" indent="-285750">
              <a:buFont typeface="Arial" panose="020B0604020202020204" pitchFamily="34" charset="0"/>
              <a:buChar char="•"/>
            </a:pPr>
            <a:r>
              <a:rPr lang="en-DE" sz="1400" dirty="0">
                <a:solidFill>
                  <a:schemeClr val="tx2"/>
                </a:solidFill>
              </a:rPr>
              <a:t>Tag prompt / conv particles</a:t>
            </a:r>
          </a:p>
          <a:p>
            <a:pPr marL="285750" indent="-285750">
              <a:buFont typeface="Arial" panose="020B0604020202020204" pitchFamily="34" charset="0"/>
              <a:buChar char="•"/>
            </a:pPr>
            <a:r>
              <a:rPr lang="en-DE" sz="1400" dirty="0">
                <a:solidFill>
                  <a:schemeClr val="tx2"/>
                </a:solidFill>
              </a:rPr>
              <a:t>MCEq comparisons</a:t>
            </a:r>
          </a:p>
        </p:txBody>
      </p:sp>
      <p:sp>
        <p:nvSpPr>
          <p:cNvPr id="21" name="Rounded Rectangle 20">
            <a:extLst>
              <a:ext uri="{FF2B5EF4-FFF2-40B4-BE49-F238E27FC236}">
                <a16:creationId xmlns:a16="http://schemas.microsoft.com/office/drawing/2014/main" id="{5F3CDC27-856A-C82B-EA49-0DA271DA4ACA}"/>
              </a:ext>
            </a:extLst>
          </p:cNvPr>
          <p:cNvSpPr/>
          <p:nvPr/>
        </p:nvSpPr>
        <p:spPr>
          <a:xfrm>
            <a:off x="176442" y="2596488"/>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Dataset</a:t>
            </a:r>
          </a:p>
          <a:p>
            <a:pPr marL="285750" indent="-285750">
              <a:buFont typeface="Arial" panose="020B0604020202020204" pitchFamily="34" charset="0"/>
              <a:buChar char="•"/>
            </a:pPr>
            <a:r>
              <a:rPr lang="en-DE" sz="1400" dirty="0">
                <a:solidFill>
                  <a:schemeClr val="tx2"/>
                </a:solidFill>
              </a:rPr>
              <a:t>CORSIKA 77500 E</a:t>
            </a:r>
            <a:r>
              <a:rPr lang="en-GB" sz="1400" dirty="0">
                <a:solidFill>
                  <a:schemeClr val="tx2"/>
                </a:solidFill>
              </a:rPr>
              <a:t>h</a:t>
            </a:r>
            <a:r>
              <a:rPr lang="en-DE" sz="1400" dirty="0">
                <a:solidFill>
                  <a:schemeClr val="tx2"/>
                </a:solidFill>
              </a:rPr>
              <a:t>ist</a:t>
            </a:r>
          </a:p>
          <a:p>
            <a:pPr marL="285750" indent="-285750">
              <a:buFont typeface="Arial" panose="020B0604020202020204" pitchFamily="34" charset="0"/>
              <a:buChar char="•"/>
            </a:pPr>
            <a:r>
              <a:rPr lang="en-DE" sz="1400" dirty="0">
                <a:solidFill>
                  <a:schemeClr val="tx2"/>
                </a:solidFill>
              </a:rPr>
              <a:t>SIBYLL 2.3d</a:t>
            </a:r>
          </a:p>
          <a:p>
            <a:pPr marL="285750" indent="-285750">
              <a:buFont typeface="Arial" panose="020B0604020202020204" pitchFamily="34" charset="0"/>
              <a:buChar char="•"/>
            </a:pPr>
            <a:r>
              <a:rPr lang="en-DE" sz="1400" dirty="0">
                <a:solidFill>
                  <a:schemeClr val="tx2"/>
                </a:solidFill>
              </a:rPr>
              <a:t>10 TeV – 100 EeV</a:t>
            </a:r>
          </a:p>
        </p:txBody>
      </p:sp>
      <p:sp>
        <p:nvSpPr>
          <p:cNvPr id="22" name="Rounded Rectangle 21">
            <a:extLst>
              <a:ext uri="{FF2B5EF4-FFF2-40B4-BE49-F238E27FC236}">
                <a16:creationId xmlns:a16="http://schemas.microsoft.com/office/drawing/2014/main" id="{A8C03472-CBA9-0CA6-3BEF-14F3E1C79477}"/>
              </a:ext>
            </a:extLst>
          </p:cNvPr>
          <p:cNvSpPr/>
          <p:nvPr/>
        </p:nvSpPr>
        <p:spPr>
          <a:xfrm>
            <a:off x="8146980" y="5428712"/>
            <a:ext cx="2030818" cy="680484"/>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Muon spectrum</a:t>
            </a:r>
          </a:p>
          <a:p>
            <a:pPr marL="285750" indent="-285750">
              <a:buFont typeface="Arial" panose="020B0604020202020204" pitchFamily="34" charset="0"/>
              <a:buChar char="•"/>
            </a:pPr>
            <a:r>
              <a:rPr lang="en-DE" sz="1400" dirty="0">
                <a:solidFill>
                  <a:schemeClr val="tx2"/>
                </a:solidFill>
              </a:rPr>
              <a:t>Unfold muon flux </a:t>
            </a:r>
          </a:p>
        </p:txBody>
      </p:sp>
      <p:cxnSp>
        <p:nvCxnSpPr>
          <p:cNvPr id="24" name="Straight Arrow Connector 23">
            <a:extLst>
              <a:ext uri="{FF2B5EF4-FFF2-40B4-BE49-F238E27FC236}">
                <a16:creationId xmlns:a16="http://schemas.microsoft.com/office/drawing/2014/main" id="{008EE54E-5A61-7A6F-4368-53B51A3E234B}"/>
              </a:ext>
            </a:extLst>
          </p:cNvPr>
          <p:cNvCxnSpPr>
            <a:stCxn id="6" idx="3"/>
            <a:endCxn id="8" idx="1"/>
          </p:cNvCxnSpPr>
          <p:nvPr/>
        </p:nvCxnSpPr>
        <p:spPr>
          <a:xfrm>
            <a:off x="2209800" y="1890006"/>
            <a:ext cx="356191"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DBD5A1-EB9D-CBCA-9B18-09BBDA3BE8C8}"/>
              </a:ext>
            </a:extLst>
          </p:cNvPr>
          <p:cNvCxnSpPr>
            <a:cxnSpLocks/>
            <a:stCxn id="8" idx="3"/>
            <a:endCxn id="7" idx="1"/>
          </p:cNvCxnSpPr>
          <p:nvPr/>
        </p:nvCxnSpPr>
        <p:spPr>
          <a:xfrm>
            <a:off x="4596809" y="1890006"/>
            <a:ext cx="360680"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C6F077-37DC-1847-0CE2-57ADC80985D9}"/>
              </a:ext>
            </a:extLst>
          </p:cNvPr>
          <p:cNvCxnSpPr>
            <a:cxnSpLocks/>
            <a:stCxn id="7" idx="3"/>
            <a:endCxn id="9" idx="1"/>
          </p:cNvCxnSpPr>
          <p:nvPr/>
        </p:nvCxnSpPr>
        <p:spPr>
          <a:xfrm>
            <a:off x="6988307" y="1890006"/>
            <a:ext cx="1158673"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7036A63-A0ED-5471-F296-952D740A3E5D}"/>
              </a:ext>
            </a:extLst>
          </p:cNvPr>
          <p:cNvCxnSpPr>
            <a:cxnSpLocks/>
            <a:stCxn id="7" idx="3"/>
            <a:endCxn id="10" idx="1"/>
          </p:cNvCxnSpPr>
          <p:nvPr/>
        </p:nvCxnSpPr>
        <p:spPr>
          <a:xfrm>
            <a:off x="6988307" y="1890006"/>
            <a:ext cx="1158673" cy="2798117"/>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E2CEB2-B2F1-E6E2-8FC0-BBEDF5F9C019}"/>
              </a:ext>
            </a:extLst>
          </p:cNvPr>
          <p:cNvCxnSpPr>
            <a:stCxn id="6" idx="2"/>
            <a:endCxn id="21" idx="0"/>
          </p:cNvCxnSpPr>
          <p:nvPr/>
        </p:nvCxnSpPr>
        <p:spPr>
          <a:xfrm flipH="1">
            <a:off x="1191851" y="2230248"/>
            <a:ext cx="254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5910C2-8206-9607-EAE6-24D5E660B98D}"/>
              </a:ext>
            </a:extLst>
          </p:cNvPr>
          <p:cNvCxnSpPr>
            <a:cxnSpLocks/>
            <a:stCxn id="21" idx="2"/>
            <a:endCxn id="20" idx="0"/>
          </p:cNvCxnSpPr>
          <p:nvPr/>
        </p:nvCxnSpPr>
        <p:spPr>
          <a:xfrm flipH="1">
            <a:off x="1190581" y="3933385"/>
            <a:ext cx="127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3A895C-145B-CE71-D67C-CA38FC45AD0A}"/>
              </a:ext>
            </a:extLst>
          </p:cNvPr>
          <p:cNvCxnSpPr>
            <a:cxnSpLocks/>
            <a:stCxn id="8" idx="2"/>
            <a:endCxn id="15" idx="0"/>
          </p:cNvCxnSpPr>
          <p:nvPr/>
        </p:nvCxnSpPr>
        <p:spPr>
          <a:xfrm>
            <a:off x="3581400" y="2230248"/>
            <a:ext cx="0" cy="387495"/>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F640B6-C742-5E69-A36D-05F9E79D6BAE}"/>
              </a:ext>
            </a:extLst>
          </p:cNvPr>
          <p:cNvCxnSpPr>
            <a:cxnSpLocks/>
            <a:stCxn id="7" idx="2"/>
            <a:endCxn id="3" idx="0"/>
          </p:cNvCxnSpPr>
          <p:nvPr/>
        </p:nvCxnSpPr>
        <p:spPr>
          <a:xfrm flipH="1">
            <a:off x="5968409" y="2230248"/>
            <a:ext cx="4489"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6CB7FE-9A80-DA5C-72AB-1DB58C92721F}"/>
              </a:ext>
            </a:extLst>
          </p:cNvPr>
          <p:cNvCxnSpPr>
            <a:cxnSpLocks/>
            <a:stCxn id="3" idx="2"/>
            <a:endCxn id="13" idx="0"/>
          </p:cNvCxnSpPr>
          <p:nvPr/>
        </p:nvCxnSpPr>
        <p:spPr>
          <a:xfrm>
            <a:off x="5968409" y="4131780"/>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31E72-4337-0BCD-7868-A306608E39B5}"/>
              </a:ext>
            </a:extLst>
          </p:cNvPr>
          <p:cNvCxnSpPr>
            <a:cxnSpLocks/>
            <a:stCxn id="13" idx="2"/>
            <a:endCxn id="16" idx="0"/>
          </p:cNvCxnSpPr>
          <p:nvPr/>
        </p:nvCxnSpPr>
        <p:spPr>
          <a:xfrm>
            <a:off x="5968409" y="5428712"/>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875570A-6EDC-949A-AB36-CD5456A59023}"/>
              </a:ext>
            </a:extLst>
          </p:cNvPr>
          <p:cNvCxnSpPr>
            <a:cxnSpLocks/>
            <a:stCxn id="9" idx="2"/>
            <a:endCxn id="18" idx="0"/>
          </p:cNvCxnSpPr>
          <p:nvPr/>
        </p:nvCxnSpPr>
        <p:spPr>
          <a:xfrm>
            <a:off x="9162389" y="2230248"/>
            <a:ext cx="0" cy="365163"/>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9988BB3-9884-D9AA-C895-CC7ADC512CAD}"/>
              </a:ext>
            </a:extLst>
          </p:cNvPr>
          <p:cNvCxnSpPr>
            <a:cxnSpLocks/>
            <a:stCxn id="10" idx="2"/>
            <a:endCxn id="22" idx="0"/>
          </p:cNvCxnSpPr>
          <p:nvPr/>
        </p:nvCxnSpPr>
        <p:spPr>
          <a:xfrm>
            <a:off x="9162389" y="5028365"/>
            <a:ext cx="0" cy="400347"/>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664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6405-9EF8-B9F4-9110-81CDC9D9233C}"/>
              </a:ext>
            </a:extLst>
          </p:cNvPr>
          <p:cNvSpPr>
            <a:spLocks noGrp="1"/>
          </p:cNvSpPr>
          <p:nvPr>
            <p:ph type="ctrTitle"/>
          </p:nvPr>
        </p:nvSpPr>
        <p:spPr/>
        <p:txBody>
          <a:bodyPr/>
          <a:lstStyle/>
          <a:p>
            <a:r>
              <a:rPr lang="en-DE" dirty="0"/>
              <a:t>Simulation</a:t>
            </a:r>
          </a:p>
        </p:txBody>
      </p:sp>
      <p:sp>
        <p:nvSpPr>
          <p:cNvPr id="3" name="Subtitle 2">
            <a:extLst>
              <a:ext uri="{FF2B5EF4-FFF2-40B4-BE49-F238E27FC236}">
                <a16:creationId xmlns:a16="http://schemas.microsoft.com/office/drawing/2014/main" id="{0A25492E-FFFF-47B5-6740-8E3023DE62F0}"/>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E23FD1E1-16AC-F362-1CB7-B726C165300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83734A-12DA-0345-C5F7-E6E47E44B4AF}"/>
              </a:ext>
            </a:extLst>
          </p:cNvPr>
          <p:cNvSpPr>
            <a:spLocks noGrp="1"/>
          </p:cNvSpPr>
          <p:nvPr>
            <p:ph type="sldNum" sz="quarter" idx="12"/>
          </p:nvPr>
        </p:nvSpPr>
        <p:spPr/>
        <p:txBody>
          <a:bodyPr/>
          <a:lstStyle/>
          <a:p>
            <a:fld id="{CD8304E6-5469-594D-85BC-E468E92D2243}" type="slidenum">
              <a:rPr lang="en-US" smtClean="0"/>
              <a:t>7</a:t>
            </a:fld>
            <a:endParaRPr lang="en-US"/>
          </a:p>
        </p:txBody>
      </p:sp>
    </p:spTree>
    <p:extLst>
      <p:ext uri="{BB962C8B-B14F-4D97-AF65-F5344CB8AC3E}">
        <p14:creationId xmlns:p14="http://schemas.microsoft.com/office/powerpoint/2010/main" val="1819061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3503F-30DF-3802-8992-F7BF52318FD8}"/>
              </a:ext>
            </a:extLst>
          </p:cNvPr>
          <p:cNvSpPr>
            <a:spLocks noGrp="1"/>
          </p:cNvSpPr>
          <p:nvPr>
            <p:ph type="title"/>
          </p:nvPr>
        </p:nvSpPr>
        <p:spPr/>
        <p:txBody>
          <a:bodyPr/>
          <a:lstStyle/>
          <a:p>
            <a:r>
              <a:rPr lang="en-US" dirty="0"/>
              <a:t>CORSIKA 7 vs. </a:t>
            </a:r>
            <a:r>
              <a:rPr lang="en-US" dirty="0" err="1"/>
              <a:t>MCEq</a:t>
            </a:r>
            <a:endParaRPr lang="en-US" dirty="0"/>
          </a:p>
        </p:txBody>
      </p:sp>
      <p:sp>
        <p:nvSpPr>
          <p:cNvPr id="4" name="Date Placeholder 3">
            <a:extLst>
              <a:ext uri="{FF2B5EF4-FFF2-40B4-BE49-F238E27FC236}">
                <a16:creationId xmlns:a16="http://schemas.microsoft.com/office/drawing/2014/main" id="{E6B7980E-BECC-CA31-8CD4-500424E76AC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FFB5CD4-1A52-3163-A51E-A6CA13600EEA}"/>
              </a:ext>
            </a:extLst>
          </p:cNvPr>
          <p:cNvSpPr>
            <a:spLocks noGrp="1"/>
          </p:cNvSpPr>
          <p:nvPr>
            <p:ph type="sldNum" sz="quarter" idx="12"/>
          </p:nvPr>
        </p:nvSpPr>
        <p:spPr/>
        <p:txBody>
          <a:bodyPr/>
          <a:lstStyle/>
          <a:p>
            <a:fld id="{CD8304E6-5469-594D-85BC-E468E92D2243}" type="slidenum">
              <a:rPr lang="en-US" smtClean="0"/>
              <a:t>8</a:t>
            </a:fld>
            <a:endParaRPr lang="en-US" dirty="0"/>
          </a:p>
        </p:txBody>
      </p:sp>
      <p:sp>
        <p:nvSpPr>
          <p:cNvPr id="6" name="TextBox 5">
            <a:extLst>
              <a:ext uri="{FF2B5EF4-FFF2-40B4-BE49-F238E27FC236}">
                <a16:creationId xmlns:a16="http://schemas.microsoft.com/office/drawing/2014/main" id="{60313C46-870B-D461-960A-EAFC237AF3EA}"/>
              </a:ext>
            </a:extLst>
          </p:cNvPr>
          <p:cNvSpPr txBox="1"/>
          <p:nvPr/>
        </p:nvSpPr>
        <p:spPr>
          <a:xfrm>
            <a:off x="8186085" y="488686"/>
            <a:ext cx="4284921" cy="1015663"/>
          </a:xfrm>
          <a:prstGeom prst="rect">
            <a:avLst/>
          </a:prstGeom>
          <a:noFill/>
        </p:spPr>
        <p:txBody>
          <a:bodyPr wrap="square" rtlCol="0">
            <a:spAutoFit/>
          </a:bodyPr>
          <a:lstStyle/>
          <a:p>
            <a:r>
              <a:rPr lang="en-GB" sz="1200" dirty="0" err="1"/>
              <a:t>MCEq</a:t>
            </a:r>
            <a:r>
              <a:rPr lang="en-GB" sz="1200" dirty="0"/>
              <a:t>: tool to numerically solve the cascade equations that describes the evolution of particle densities as they propagate through a gaseous, dense medium</a:t>
            </a:r>
          </a:p>
          <a:p>
            <a:r>
              <a:rPr lang="en-GB" sz="1200" dirty="0">
                <a:hlinkClick r:id="rId2"/>
              </a:rPr>
              <a:t>https://github.com/mceq-project/MCEq</a:t>
            </a:r>
            <a:endParaRPr lang="en-GB" sz="1200" dirty="0"/>
          </a:p>
          <a:p>
            <a:endParaRPr lang="en-DE" sz="1200" dirty="0"/>
          </a:p>
        </p:txBody>
      </p:sp>
      <p:pic>
        <p:nvPicPr>
          <p:cNvPr id="7" name="Picture 6" descr="A graph with colored lines and numbers&#10;&#10;AI-generated content may be incorrect.">
            <a:extLst>
              <a:ext uri="{FF2B5EF4-FFF2-40B4-BE49-F238E27FC236}">
                <a16:creationId xmlns:a16="http://schemas.microsoft.com/office/drawing/2014/main" id="{E0E9C24D-107B-F6EE-C3A8-A9D7C4E030E7}"/>
              </a:ext>
            </a:extLst>
          </p:cNvPr>
          <p:cNvPicPr>
            <a:picLocks noChangeAspect="1"/>
          </p:cNvPicPr>
          <p:nvPr/>
        </p:nvPicPr>
        <p:blipFill>
          <a:blip r:embed="rId3"/>
          <a:stretch>
            <a:fillRect/>
          </a:stretch>
        </p:blipFill>
        <p:spPr>
          <a:xfrm>
            <a:off x="145510" y="996517"/>
            <a:ext cx="6187395" cy="5160010"/>
          </a:xfrm>
          <a:prstGeom prst="rect">
            <a:avLst/>
          </a:prstGeom>
        </p:spPr>
      </p:pic>
      <p:sp>
        <p:nvSpPr>
          <p:cNvPr id="10" name="TextBox 9">
            <a:extLst>
              <a:ext uri="{FF2B5EF4-FFF2-40B4-BE49-F238E27FC236}">
                <a16:creationId xmlns:a16="http://schemas.microsoft.com/office/drawing/2014/main" id="{27C52F1E-2DE6-0552-6797-CDD87F8CF1EF}"/>
              </a:ext>
            </a:extLst>
          </p:cNvPr>
          <p:cNvSpPr txBox="1"/>
          <p:nvPr/>
        </p:nvSpPr>
        <p:spPr>
          <a:xfrm>
            <a:off x="6697920" y="6241973"/>
            <a:ext cx="3263586" cy="307777"/>
          </a:xfrm>
          <a:prstGeom prst="rect">
            <a:avLst/>
          </a:prstGeom>
          <a:noFill/>
        </p:spPr>
        <p:txBody>
          <a:bodyPr wrap="none" rtlCol="0">
            <a:spAutoFit/>
          </a:bodyPr>
          <a:lstStyle/>
          <a:p>
            <a:r>
              <a:rPr lang="en-US" sz="1400" dirty="0">
                <a:hlinkClick r:id="rId4"/>
              </a:rPr>
              <a:t>https://github.com/The-Ludwig/PANAMA</a:t>
            </a:r>
            <a:r>
              <a:rPr lang="en-US" sz="1400" dirty="0"/>
              <a:t> </a:t>
            </a:r>
          </a:p>
        </p:txBody>
      </p:sp>
      <p:sp>
        <p:nvSpPr>
          <p:cNvPr id="11" name="TextBox 10">
            <a:extLst>
              <a:ext uri="{FF2B5EF4-FFF2-40B4-BE49-F238E27FC236}">
                <a16:creationId xmlns:a16="http://schemas.microsoft.com/office/drawing/2014/main" id="{DDB05300-541D-A297-F99C-913B1F0C11D7}"/>
              </a:ext>
            </a:extLst>
          </p:cNvPr>
          <p:cNvSpPr txBox="1"/>
          <p:nvPr/>
        </p:nvSpPr>
        <p:spPr>
          <a:xfrm>
            <a:off x="6697920" y="6510238"/>
            <a:ext cx="3691114" cy="307777"/>
          </a:xfrm>
          <a:prstGeom prst="rect">
            <a:avLst/>
          </a:prstGeom>
          <a:noFill/>
        </p:spPr>
        <p:txBody>
          <a:bodyPr wrap="square" rtlCol="0">
            <a:spAutoFit/>
          </a:bodyPr>
          <a:lstStyle/>
          <a:p>
            <a:r>
              <a:rPr lang="en-US" sz="1400" dirty="0">
                <a:hlinkClick r:id="rId5"/>
              </a:rPr>
              <a:t>https://arxiv.org/pdf/2502.10951</a:t>
            </a:r>
            <a:r>
              <a:rPr lang="en-US" sz="1400" dirty="0"/>
              <a:t> </a:t>
            </a:r>
          </a:p>
        </p:txBody>
      </p:sp>
      <p:sp>
        <p:nvSpPr>
          <p:cNvPr id="16" name="TextBox 15">
            <a:extLst>
              <a:ext uri="{FF2B5EF4-FFF2-40B4-BE49-F238E27FC236}">
                <a16:creationId xmlns:a16="http://schemas.microsoft.com/office/drawing/2014/main" id="{E346BCEF-7C39-8883-EB52-78244B5E42EA}"/>
              </a:ext>
            </a:extLst>
          </p:cNvPr>
          <p:cNvSpPr txBox="1"/>
          <p:nvPr/>
        </p:nvSpPr>
        <p:spPr>
          <a:xfrm>
            <a:off x="6697920" y="3706665"/>
            <a:ext cx="3974293" cy="1754326"/>
          </a:xfrm>
          <a:prstGeom prst="rect">
            <a:avLst/>
          </a:prstGeom>
          <a:noFill/>
        </p:spPr>
        <p:txBody>
          <a:bodyPr wrap="none" rtlCol="0">
            <a:spAutoFit/>
          </a:bodyPr>
          <a:lstStyle/>
          <a:p>
            <a:r>
              <a:rPr lang="en-US" dirty="0"/>
              <a:t>Python package developed – PANAMA</a:t>
            </a:r>
          </a:p>
          <a:p>
            <a:endParaRPr lang="en-US" dirty="0"/>
          </a:p>
          <a:p>
            <a:pPr marL="285750" indent="-285750">
              <a:buFont typeface="Arial" panose="020B0604020202020204" pitchFamily="34" charset="0"/>
              <a:buChar char="•"/>
            </a:pPr>
            <a:r>
              <a:rPr lang="en-US" dirty="0"/>
              <a:t>Execute CORSIKA 7 (multi core)</a:t>
            </a:r>
          </a:p>
          <a:p>
            <a:pPr marL="285750" indent="-285750">
              <a:buFont typeface="Arial" panose="020B0604020202020204" pitchFamily="34" charset="0"/>
              <a:buChar char="•"/>
            </a:pPr>
            <a:r>
              <a:rPr lang="en-US" dirty="0"/>
              <a:t>Read DAT files </a:t>
            </a:r>
            <a:r>
              <a:rPr lang="en-US" dirty="0">
                <a:sym typeface="Wingdings" pitchFamily="2" charset="2"/>
              </a:rPr>
              <a:t> pandas </a:t>
            </a:r>
            <a:r>
              <a:rPr lang="en-US" dirty="0" err="1">
                <a:sym typeface="Wingdings" pitchFamily="2" charset="2"/>
              </a:rPr>
              <a:t>DataFrames</a:t>
            </a:r>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Parse EHIST option</a:t>
            </a:r>
          </a:p>
          <a:p>
            <a:pPr marL="285750" indent="-285750">
              <a:buFont typeface="Arial" panose="020B0604020202020204" pitchFamily="34" charset="0"/>
              <a:buChar char="•"/>
            </a:pPr>
            <a:r>
              <a:rPr lang="en-US" dirty="0">
                <a:sym typeface="Wingdings" pitchFamily="2" charset="2"/>
              </a:rPr>
              <a:t>Calculate primary weightings</a:t>
            </a:r>
          </a:p>
        </p:txBody>
      </p:sp>
      <p:pic>
        <p:nvPicPr>
          <p:cNvPr id="22" name="Picture 21" descr="A blue and yellow snake logo&#10;&#10;AI-generated content may be incorrect.">
            <a:extLst>
              <a:ext uri="{FF2B5EF4-FFF2-40B4-BE49-F238E27FC236}">
                <a16:creationId xmlns:a16="http://schemas.microsoft.com/office/drawing/2014/main" id="{46A7C3D0-C583-8F43-7961-1EEB71A89A05}"/>
              </a:ext>
            </a:extLst>
          </p:cNvPr>
          <p:cNvPicPr>
            <a:picLocks noChangeAspect="1"/>
          </p:cNvPicPr>
          <p:nvPr/>
        </p:nvPicPr>
        <p:blipFill>
          <a:blip r:embed="rId6"/>
          <a:stretch>
            <a:fillRect/>
          </a:stretch>
        </p:blipFill>
        <p:spPr>
          <a:xfrm>
            <a:off x="10763162" y="3808309"/>
            <a:ext cx="1505956" cy="1652682"/>
          </a:xfrm>
          <a:prstGeom prst="rect">
            <a:avLst/>
          </a:prstGeom>
        </p:spPr>
      </p:pic>
      <p:sp>
        <p:nvSpPr>
          <p:cNvPr id="23" name="TextBox 22">
            <a:extLst>
              <a:ext uri="{FF2B5EF4-FFF2-40B4-BE49-F238E27FC236}">
                <a16:creationId xmlns:a16="http://schemas.microsoft.com/office/drawing/2014/main" id="{19FB764D-E3C1-BC87-6309-D541A7D0DA71}"/>
              </a:ext>
            </a:extLst>
          </p:cNvPr>
          <p:cNvSpPr txBox="1"/>
          <p:nvPr/>
        </p:nvSpPr>
        <p:spPr>
          <a:xfrm>
            <a:off x="6697920" y="2251060"/>
            <a:ext cx="3639714"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Good agreement for inclusive flux</a:t>
            </a:r>
          </a:p>
        </p:txBody>
      </p:sp>
    </p:spTree>
    <p:extLst>
      <p:ext uri="{BB962C8B-B14F-4D97-AF65-F5344CB8AC3E}">
        <p14:creationId xmlns:p14="http://schemas.microsoft.com/office/powerpoint/2010/main" val="1235661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9062-3C90-6D8D-E0EC-A339C2A8AA8B}"/>
              </a:ext>
            </a:extLst>
          </p:cNvPr>
          <p:cNvSpPr>
            <a:spLocks noGrp="1"/>
          </p:cNvSpPr>
          <p:nvPr>
            <p:ph type="ctrTitle"/>
          </p:nvPr>
        </p:nvSpPr>
        <p:spPr/>
        <p:txBody>
          <a:bodyPr/>
          <a:lstStyle/>
          <a:p>
            <a:r>
              <a:rPr lang="en-DE" dirty="0"/>
              <a:t>Forward Fit</a:t>
            </a:r>
          </a:p>
        </p:txBody>
      </p:sp>
      <p:sp>
        <p:nvSpPr>
          <p:cNvPr id="3" name="Subtitle 2">
            <a:extLst>
              <a:ext uri="{FF2B5EF4-FFF2-40B4-BE49-F238E27FC236}">
                <a16:creationId xmlns:a16="http://schemas.microsoft.com/office/drawing/2014/main" id="{F3AE3142-1A0D-5021-D765-358C34DB75DE}"/>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0FA79D1F-4567-BBB8-199E-38E16D49A4B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00E94DA-1C80-C003-66D9-66ECD8C907A5}"/>
              </a:ext>
            </a:extLst>
          </p:cNvPr>
          <p:cNvSpPr>
            <a:spLocks noGrp="1"/>
          </p:cNvSpPr>
          <p:nvPr>
            <p:ph type="sldNum" sz="quarter" idx="12"/>
          </p:nvPr>
        </p:nvSpPr>
        <p:spPr/>
        <p:txBody>
          <a:bodyPr/>
          <a:lstStyle/>
          <a:p>
            <a:fld id="{CD8304E6-5469-594D-85BC-E468E92D2243}" type="slidenum">
              <a:rPr lang="en-US" smtClean="0"/>
              <a:t>9</a:t>
            </a:fld>
            <a:endParaRPr lang="en-US"/>
          </a:p>
        </p:txBody>
      </p:sp>
    </p:spTree>
    <p:extLst>
      <p:ext uri="{BB962C8B-B14F-4D97-AF65-F5344CB8AC3E}">
        <p14:creationId xmlns:p14="http://schemas.microsoft.com/office/powerpoint/2010/main" val="2598100340"/>
      </p:ext>
    </p:extLst>
  </p:cSld>
  <p:clrMapOvr>
    <a:masterClrMapping/>
  </p:clrMapOvr>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14305</TotalTime>
  <Words>1122</Words>
  <Application>Microsoft Macintosh PowerPoint</Application>
  <PresentationFormat>Widescreen</PresentationFormat>
  <Paragraphs>243</Paragraphs>
  <Slides>23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Akkurat-Bold</vt:lpstr>
      <vt:lpstr>Arial</vt:lpstr>
      <vt:lpstr>Calibri</vt:lpstr>
      <vt:lpstr>Calibri Light</vt:lpstr>
      <vt:lpstr>Cambria Math</vt:lpstr>
      <vt:lpstr>Wingdings</vt:lpstr>
      <vt:lpstr>Office</vt:lpstr>
      <vt:lpstr>Exploring High-Energy Atmospheric Muons with IceCube: Investigating Prompt Muon Normalization and Unfolding the Muon Flux  Pascal Gutjahr </vt:lpstr>
      <vt:lpstr>Muon Puzzle &amp; Hadronic Uncertainties</vt:lpstr>
      <vt:lpstr>Muon Flux</vt:lpstr>
      <vt:lpstr>Prompt Atmospheric Muons &amp; Neutrinos</vt:lpstr>
      <vt:lpstr>Analysis Goals</vt:lpstr>
      <vt:lpstr>Overview</vt:lpstr>
      <vt:lpstr>Simulation</vt:lpstr>
      <vt:lpstr>CORSIKA 7 vs. MCEq</vt:lpstr>
      <vt:lpstr>Forward Fit</vt:lpstr>
      <vt:lpstr>Poisson Likelihood Fit</vt:lpstr>
      <vt:lpstr>Discovery Potential and Sensitivity</vt:lpstr>
      <vt:lpstr>Unfolding</vt:lpstr>
      <vt:lpstr>Unfolding in a Nutshell </vt:lpstr>
      <vt:lpstr>Unfolded Muon Flux at Surface</vt:lpstr>
      <vt:lpstr>Conclusion &amp; Outlook</vt:lpstr>
      <vt:lpstr>Backup</vt:lpstr>
      <vt:lpstr>Possible Solutions</vt:lpstr>
      <vt:lpstr>Expected Muons For 10 Years: Leading vs. Bundle Energy (GSF)</vt:lpstr>
      <vt:lpstr>Leading Muon Energy Fraction</vt:lpstr>
      <vt:lpstr>Leading Muon Contribution</vt:lpstr>
      <vt:lpstr>Poisson Likelihood Fit</vt:lpstr>
      <vt:lpstr>PowerPoint Presentation</vt:lpstr>
      <vt:lpstr>Unfolded Muon Flux at Surface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314</cp:revision>
  <cp:lastPrinted>2024-03-17T23:23:36Z</cp:lastPrinted>
  <dcterms:created xsi:type="dcterms:W3CDTF">2023-09-19T10:10:31Z</dcterms:created>
  <dcterms:modified xsi:type="dcterms:W3CDTF">2025-03-05T10:59:00Z</dcterms:modified>
</cp:coreProperties>
</file>